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5"/>
  </p:notesMasterIdLst>
  <p:handoutMasterIdLst>
    <p:handoutMasterId r:id="rId16"/>
  </p:handoutMasterIdLst>
  <p:sldIdLst>
    <p:sldId id="312" r:id="rId5"/>
    <p:sldId id="299" r:id="rId6"/>
    <p:sldId id="292" r:id="rId7"/>
    <p:sldId id="302" r:id="rId8"/>
    <p:sldId id="303" r:id="rId9"/>
    <p:sldId id="309" r:id="rId10"/>
    <p:sldId id="297" r:id="rId11"/>
    <p:sldId id="308" r:id="rId12"/>
    <p:sldId id="283" r:id="rId13"/>
    <p:sldId id="311" r:id="rId14"/>
  </p:sldIdLst>
  <p:sldSz cx="12192000" cy="6858000"/>
  <p:notesSz cx="6888163" cy="967105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F8F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574" autoAdjust="0"/>
  </p:normalViewPr>
  <p:slideViewPr>
    <p:cSldViewPr snapToGrid="0">
      <p:cViewPr varScale="1">
        <p:scale>
          <a:sx n="82" d="100"/>
          <a:sy n="82" d="100"/>
        </p:scale>
        <p:origin x="643" y="72"/>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viewProps" Target="view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handoutMaster" Target="handoutMasters/handoutMaster1.xml"/><Relationship Id="rId20"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024EF68-0DE1-47F5-8F5A-B919BA970132}" type="doc">
      <dgm:prSet loTypeId="urn:microsoft.com/office/officeart/2005/8/layout/chevron2" loCatId="process" qsTypeId="urn:microsoft.com/office/officeart/2005/8/quickstyle/simple4" qsCatId="simple" csTypeId="urn:microsoft.com/office/officeart/2005/8/colors/colorful5" csCatId="colorful" phldr="1"/>
      <dgm:spPr/>
      <dgm:t>
        <a:bodyPr/>
        <a:lstStyle/>
        <a:p>
          <a:endParaRPr lang="en-GB"/>
        </a:p>
      </dgm:t>
    </dgm:pt>
    <dgm:pt modelId="{14EE4CE5-C1DA-4848-A1A7-94FD4A395A65}">
      <dgm:prSet phldrT="[Text]"/>
      <dgm:spPr/>
      <dgm:t>
        <a:bodyPr/>
        <a:lstStyle/>
        <a:p>
          <a:r>
            <a:rPr lang="en-GB" dirty="0"/>
            <a:t>Working Group</a:t>
          </a:r>
        </a:p>
      </dgm:t>
    </dgm:pt>
    <dgm:pt modelId="{5B5A5E77-2A79-43A2-BB51-93EE1B97A952}" type="parTrans" cxnId="{18C7A63C-17CF-4CDC-A145-540990CA6139}">
      <dgm:prSet/>
      <dgm:spPr/>
      <dgm:t>
        <a:bodyPr/>
        <a:lstStyle/>
        <a:p>
          <a:endParaRPr lang="en-GB"/>
        </a:p>
      </dgm:t>
    </dgm:pt>
    <dgm:pt modelId="{1553BB84-526E-4BC6-AD99-78F548D3005A}" type="sibTrans" cxnId="{18C7A63C-17CF-4CDC-A145-540990CA6139}">
      <dgm:prSet/>
      <dgm:spPr/>
      <dgm:t>
        <a:bodyPr/>
        <a:lstStyle/>
        <a:p>
          <a:endParaRPr lang="en-GB"/>
        </a:p>
      </dgm:t>
    </dgm:pt>
    <dgm:pt modelId="{1C67CD7D-EB7B-4236-BAF6-8ED3C908AC66}">
      <dgm:prSet phldrT="[Text]"/>
      <dgm:spPr/>
      <dgm:t>
        <a:bodyPr/>
        <a:lstStyle/>
        <a:p>
          <a:r>
            <a:rPr lang="en-GB" dirty="0"/>
            <a:t>Form a working group to represent the community. </a:t>
          </a:r>
        </a:p>
      </dgm:t>
    </dgm:pt>
    <dgm:pt modelId="{5FC198AB-A3A3-477F-96C0-08E9204D68B2}" type="parTrans" cxnId="{4635E6EE-E9FE-4D0A-9A01-7D0D6209D526}">
      <dgm:prSet/>
      <dgm:spPr/>
      <dgm:t>
        <a:bodyPr/>
        <a:lstStyle/>
        <a:p>
          <a:endParaRPr lang="en-GB"/>
        </a:p>
      </dgm:t>
    </dgm:pt>
    <dgm:pt modelId="{32FBC379-8BA7-4643-BB60-3CFC73AFF992}" type="sibTrans" cxnId="{4635E6EE-E9FE-4D0A-9A01-7D0D6209D526}">
      <dgm:prSet/>
      <dgm:spPr/>
      <dgm:t>
        <a:bodyPr/>
        <a:lstStyle/>
        <a:p>
          <a:endParaRPr lang="en-GB"/>
        </a:p>
      </dgm:t>
    </dgm:pt>
    <dgm:pt modelId="{C70AC2EB-6D2A-4A90-9D03-84577C299EFF}">
      <dgm:prSet phldrT="[Text]"/>
      <dgm:spPr/>
      <dgm:t>
        <a:bodyPr/>
        <a:lstStyle/>
        <a:p>
          <a:r>
            <a:rPr lang="en-GB" dirty="0"/>
            <a:t>Use survey to illicit community views. </a:t>
          </a:r>
        </a:p>
      </dgm:t>
    </dgm:pt>
    <dgm:pt modelId="{3B3DE3F5-6567-4473-8FA0-32692414B2B0}" type="parTrans" cxnId="{D0AF21EE-385A-4C41-AAFB-B384F76F02FA}">
      <dgm:prSet/>
      <dgm:spPr/>
      <dgm:t>
        <a:bodyPr/>
        <a:lstStyle/>
        <a:p>
          <a:endParaRPr lang="en-GB"/>
        </a:p>
      </dgm:t>
    </dgm:pt>
    <dgm:pt modelId="{27224369-4230-4E4A-8077-B656370452A0}" type="sibTrans" cxnId="{D0AF21EE-385A-4C41-AAFB-B384F76F02FA}">
      <dgm:prSet/>
      <dgm:spPr/>
      <dgm:t>
        <a:bodyPr/>
        <a:lstStyle/>
        <a:p>
          <a:endParaRPr lang="en-GB"/>
        </a:p>
      </dgm:t>
    </dgm:pt>
    <dgm:pt modelId="{383BE699-76B8-4779-9AB0-AC87C311C16A}">
      <dgm:prSet phldrT="[Text]"/>
      <dgm:spPr/>
      <dgm:t>
        <a:bodyPr/>
        <a:lstStyle/>
        <a:p>
          <a:r>
            <a:rPr lang="en-GB" dirty="0"/>
            <a:t>Village Comms </a:t>
          </a:r>
        </a:p>
      </dgm:t>
    </dgm:pt>
    <dgm:pt modelId="{05C36E0C-F186-48BD-8C5A-B74630787EB8}" type="parTrans" cxnId="{55DE71AE-7307-4575-A31C-E6ED02B8B092}">
      <dgm:prSet/>
      <dgm:spPr/>
      <dgm:t>
        <a:bodyPr/>
        <a:lstStyle/>
        <a:p>
          <a:endParaRPr lang="en-GB"/>
        </a:p>
      </dgm:t>
    </dgm:pt>
    <dgm:pt modelId="{E00E08BB-DE11-4C62-A25F-80B110112164}" type="sibTrans" cxnId="{55DE71AE-7307-4575-A31C-E6ED02B8B092}">
      <dgm:prSet/>
      <dgm:spPr/>
      <dgm:t>
        <a:bodyPr/>
        <a:lstStyle/>
        <a:p>
          <a:endParaRPr lang="en-GB"/>
        </a:p>
      </dgm:t>
    </dgm:pt>
    <dgm:pt modelId="{80721AE0-E1DF-44F1-A970-02D47F331022}">
      <dgm:prSet phldrT="[Text]"/>
      <dgm:spPr/>
      <dgm:t>
        <a:bodyPr/>
        <a:lstStyle/>
        <a:p>
          <a:r>
            <a:rPr lang="en-GB" dirty="0"/>
            <a:t>Encourage community members to participate</a:t>
          </a:r>
        </a:p>
      </dgm:t>
    </dgm:pt>
    <dgm:pt modelId="{C3837F47-A9DF-478A-8CA6-A596097DD207}" type="parTrans" cxnId="{EFD68055-21AE-4078-8B06-5853070A422F}">
      <dgm:prSet/>
      <dgm:spPr/>
      <dgm:t>
        <a:bodyPr/>
        <a:lstStyle/>
        <a:p>
          <a:endParaRPr lang="en-GB"/>
        </a:p>
      </dgm:t>
    </dgm:pt>
    <dgm:pt modelId="{BB8FB852-6576-45D3-B4D7-AD684B30767A}" type="sibTrans" cxnId="{EFD68055-21AE-4078-8B06-5853070A422F}">
      <dgm:prSet/>
      <dgm:spPr/>
      <dgm:t>
        <a:bodyPr/>
        <a:lstStyle/>
        <a:p>
          <a:endParaRPr lang="en-GB"/>
        </a:p>
      </dgm:t>
    </dgm:pt>
    <dgm:pt modelId="{B417CF79-00B2-414A-BBE3-5B429BF3DD6D}">
      <dgm:prSet phldrT="[Text]"/>
      <dgm:spPr/>
      <dgm:t>
        <a:bodyPr/>
        <a:lstStyle/>
        <a:p>
          <a:r>
            <a:rPr lang="en-GB" dirty="0"/>
            <a:t>Community Days</a:t>
          </a:r>
        </a:p>
      </dgm:t>
    </dgm:pt>
    <dgm:pt modelId="{BFBCBFC8-2614-42B4-824F-789921B9D04F}" type="parTrans" cxnId="{72C57D89-1A42-4A56-95ED-A39DF3BF1697}">
      <dgm:prSet/>
      <dgm:spPr/>
      <dgm:t>
        <a:bodyPr/>
        <a:lstStyle/>
        <a:p>
          <a:endParaRPr lang="en-GB"/>
        </a:p>
      </dgm:t>
    </dgm:pt>
    <dgm:pt modelId="{8E9F72DD-0917-4E49-870E-565AE8CCA3A8}" type="sibTrans" cxnId="{72C57D89-1A42-4A56-95ED-A39DF3BF1697}">
      <dgm:prSet/>
      <dgm:spPr/>
      <dgm:t>
        <a:bodyPr/>
        <a:lstStyle/>
        <a:p>
          <a:endParaRPr lang="en-GB"/>
        </a:p>
      </dgm:t>
    </dgm:pt>
    <dgm:pt modelId="{D3501F3D-FB01-47F8-A517-B9B1D19D16D2}">
      <dgm:prSet phldrT="[Text]"/>
      <dgm:spPr/>
      <dgm:t>
        <a:bodyPr/>
        <a:lstStyle/>
        <a:p>
          <a:r>
            <a:rPr lang="en-GB" dirty="0"/>
            <a:t>Community building and installation day</a:t>
          </a:r>
        </a:p>
      </dgm:t>
    </dgm:pt>
    <dgm:pt modelId="{A69D759E-32F5-4D23-85D6-C2E81B5AD228}" type="parTrans" cxnId="{BD45802A-20A9-4473-8965-18CD793D58A6}">
      <dgm:prSet/>
      <dgm:spPr/>
      <dgm:t>
        <a:bodyPr/>
        <a:lstStyle/>
        <a:p>
          <a:endParaRPr lang="en-GB"/>
        </a:p>
      </dgm:t>
    </dgm:pt>
    <dgm:pt modelId="{10D04601-A31E-49B6-A940-AAF99E04A42F}" type="sibTrans" cxnId="{BD45802A-20A9-4473-8965-18CD793D58A6}">
      <dgm:prSet/>
      <dgm:spPr/>
      <dgm:t>
        <a:bodyPr/>
        <a:lstStyle/>
        <a:p>
          <a:endParaRPr lang="en-GB"/>
        </a:p>
      </dgm:t>
    </dgm:pt>
    <dgm:pt modelId="{DE947B20-E347-46C4-B151-2AB6DF745C82}">
      <dgm:prSet phldrT="[Text]"/>
      <dgm:spPr/>
      <dgm:t>
        <a:bodyPr/>
        <a:lstStyle/>
        <a:p>
          <a:r>
            <a:rPr lang="en-GB" dirty="0"/>
            <a:t>Grand opening (with speaker)</a:t>
          </a:r>
        </a:p>
      </dgm:t>
    </dgm:pt>
    <dgm:pt modelId="{724976EC-3258-4344-871E-8A851648F71E}" type="parTrans" cxnId="{E2A2D4F0-661F-4B9B-9DC3-ABC9F4B2EFE3}">
      <dgm:prSet/>
      <dgm:spPr/>
      <dgm:t>
        <a:bodyPr/>
        <a:lstStyle/>
        <a:p>
          <a:endParaRPr lang="en-GB"/>
        </a:p>
      </dgm:t>
    </dgm:pt>
    <dgm:pt modelId="{FE181565-EF9F-4354-BBDC-00A3DFE3FB49}" type="sibTrans" cxnId="{E2A2D4F0-661F-4B9B-9DC3-ABC9F4B2EFE3}">
      <dgm:prSet/>
      <dgm:spPr/>
      <dgm:t>
        <a:bodyPr/>
        <a:lstStyle/>
        <a:p>
          <a:endParaRPr lang="en-GB"/>
        </a:p>
      </dgm:t>
    </dgm:pt>
    <dgm:pt modelId="{A4A15CE7-7412-4549-B12A-BFF50E97336C}">
      <dgm:prSet phldrT="[Text]"/>
      <dgm:spPr/>
      <dgm:t>
        <a:bodyPr/>
        <a:lstStyle/>
        <a:p>
          <a:r>
            <a:rPr lang="en-GB" dirty="0"/>
            <a:t>Provide updates on project and project progress</a:t>
          </a:r>
        </a:p>
      </dgm:t>
    </dgm:pt>
    <dgm:pt modelId="{2E905572-A48E-452D-8540-D8F4BFB3C58A}" type="parTrans" cxnId="{72B8B642-D096-474E-B8EA-436D112886B9}">
      <dgm:prSet/>
      <dgm:spPr/>
      <dgm:t>
        <a:bodyPr/>
        <a:lstStyle/>
        <a:p>
          <a:endParaRPr lang="en-GB"/>
        </a:p>
      </dgm:t>
    </dgm:pt>
    <dgm:pt modelId="{DE424FE4-66C7-4FDA-986E-813A5E3D8F1E}" type="sibTrans" cxnId="{72B8B642-D096-474E-B8EA-436D112886B9}">
      <dgm:prSet/>
      <dgm:spPr/>
      <dgm:t>
        <a:bodyPr/>
        <a:lstStyle/>
        <a:p>
          <a:endParaRPr lang="en-GB"/>
        </a:p>
      </dgm:t>
    </dgm:pt>
    <dgm:pt modelId="{47EADE25-C3E6-4FC9-9599-6999477F722C}">
      <dgm:prSet phldrT="[Text]"/>
      <dgm:spPr/>
      <dgm:t>
        <a:bodyPr/>
        <a:lstStyle/>
        <a:p>
          <a:r>
            <a:rPr lang="en-GB" dirty="0"/>
            <a:t>Encourage community members to use and engage in the site</a:t>
          </a:r>
        </a:p>
      </dgm:t>
    </dgm:pt>
    <dgm:pt modelId="{A973EB2D-815A-44BA-ACA3-1459EE626831}" type="parTrans" cxnId="{AE06A93F-00B2-46E3-B4A9-2C026F75E4F4}">
      <dgm:prSet/>
      <dgm:spPr/>
      <dgm:t>
        <a:bodyPr/>
        <a:lstStyle/>
        <a:p>
          <a:endParaRPr lang="en-GB"/>
        </a:p>
      </dgm:t>
    </dgm:pt>
    <dgm:pt modelId="{0EE8E19A-8184-4767-B519-4CAB807D2003}" type="sibTrans" cxnId="{AE06A93F-00B2-46E3-B4A9-2C026F75E4F4}">
      <dgm:prSet/>
      <dgm:spPr/>
      <dgm:t>
        <a:bodyPr/>
        <a:lstStyle/>
        <a:p>
          <a:endParaRPr lang="en-GB"/>
        </a:p>
      </dgm:t>
    </dgm:pt>
    <dgm:pt modelId="{41558BB7-CE3A-4800-9C82-5EF84098E27F}">
      <dgm:prSet phldrT="[Text]"/>
      <dgm:spPr/>
      <dgm:t>
        <a:bodyPr/>
        <a:lstStyle/>
        <a:p>
          <a:r>
            <a:rPr lang="en-GB" dirty="0"/>
            <a:t>Talk and demonstration days</a:t>
          </a:r>
        </a:p>
      </dgm:t>
    </dgm:pt>
    <dgm:pt modelId="{0D181C75-4ABC-44C4-93E9-1CCA3B39528A}" type="parTrans" cxnId="{475CE1F8-984C-422B-9D48-A6A787743568}">
      <dgm:prSet/>
      <dgm:spPr/>
      <dgm:t>
        <a:bodyPr/>
        <a:lstStyle/>
        <a:p>
          <a:endParaRPr lang="en-GB"/>
        </a:p>
      </dgm:t>
    </dgm:pt>
    <dgm:pt modelId="{A1D10E72-E852-4CBA-98AD-6005FB3D920E}" type="sibTrans" cxnId="{475CE1F8-984C-422B-9D48-A6A787743568}">
      <dgm:prSet/>
      <dgm:spPr/>
      <dgm:t>
        <a:bodyPr/>
        <a:lstStyle/>
        <a:p>
          <a:endParaRPr lang="en-GB"/>
        </a:p>
      </dgm:t>
    </dgm:pt>
    <dgm:pt modelId="{35797D07-EA7A-45E2-9DBC-9F6E21F1F263}" type="pres">
      <dgm:prSet presAssocID="{7024EF68-0DE1-47F5-8F5A-B919BA970132}" presName="linearFlow" presStyleCnt="0">
        <dgm:presLayoutVars>
          <dgm:dir/>
          <dgm:animLvl val="lvl"/>
          <dgm:resizeHandles val="exact"/>
        </dgm:presLayoutVars>
      </dgm:prSet>
      <dgm:spPr/>
    </dgm:pt>
    <dgm:pt modelId="{92D2B904-F636-4CAF-826A-0D6675258857}" type="pres">
      <dgm:prSet presAssocID="{14EE4CE5-C1DA-4848-A1A7-94FD4A395A65}" presName="composite" presStyleCnt="0"/>
      <dgm:spPr/>
    </dgm:pt>
    <dgm:pt modelId="{C199CA7D-597C-424C-BC88-B1C08FE97D3C}" type="pres">
      <dgm:prSet presAssocID="{14EE4CE5-C1DA-4848-A1A7-94FD4A395A65}" presName="parentText" presStyleLbl="alignNode1" presStyleIdx="0" presStyleCnt="3">
        <dgm:presLayoutVars>
          <dgm:chMax val="1"/>
          <dgm:bulletEnabled val="1"/>
        </dgm:presLayoutVars>
      </dgm:prSet>
      <dgm:spPr/>
    </dgm:pt>
    <dgm:pt modelId="{578CB43C-9D0B-40AB-B597-078DD4544D10}" type="pres">
      <dgm:prSet presAssocID="{14EE4CE5-C1DA-4848-A1A7-94FD4A395A65}" presName="descendantText" presStyleLbl="alignAcc1" presStyleIdx="0" presStyleCnt="3">
        <dgm:presLayoutVars>
          <dgm:bulletEnabled val="1"/>
        </dgm:presLayoutVars>
      </dgm:prSet>
      <dgm:spPr/>
    </dgm:pt>
    <dgm:pt modelId="{203BB46E-CA72-465C-96CD-DC054FA02961}" type="pres">
      <dgm:prSet presAssocID="{1553BB84-526E-4BC6-AD99-78F548D3005A}" presName="sp" presStyleCnt="0"/>
      <dgm:spPr/>
    </dgm:pt>
    <dgm:pt modelId="{F0B4CA19-8031-4420-9974-C4F6CA2EA120}" type="pres">
      <dgm:prSet presAssocID="{383BE699-76B8-4779-9AB0-AC87C311C16A}" presName="composite" presStyleCnt="0"/>
      <dgm:spPr/>
    </dgm:pt>
    <dgm:pt modelId="{ECE64DC3-BB3F-4B60-B06D-010CCFC6963E}" type="pres">
      <dgm:prSet presAssocID="{383BE699-76B8-4779-9AB0-AC87C311C16A}" presName="parentText" presStyleLbl="alignNode1" presStyleIdx="1" presStyleCnt="3">
        <dgm:presLayoutVars>
          <dgm:chMax val="1"/>
          <dgm:bulletEnabled val="1"/>
        </dgm:presLayoutVars>
      </dgm:prSet>
      <dgm:spPr/>
    </dgm:pt>
    <dgm:pt modelId="{B55AA0C1-3C21-4C67-BCA4-C8503C0684C6}" type="pres">
      <dgm:prSet presAssocID="{383BE699-76B8-4779-9AB0-AC87C311C16A}" presName="descendantText" presStyleLbl="alignAcc1" presStyleIdx="1" presStyleCnt="3">
        <dgm:presLayoutVars>
          <dgm:bulletEnabled val="1"/>
        </dgm:presLayoutVars>
      </dgm:prSet>
      <dgm:spPr/>
    </dgm:pt>
    <dgm:pt modelId="{9CEDA2D2-1D60-4BB0-8FC9-95C6E46ECD0E}" type="pres">
      <dgm:prSet presAssocID="{E00E08BB-DE11-4C62-A25F-80B110112164}" presName="sp" presStyleCnt="0"/>
      <dgm:spPr/>
    </dgm:pt>
    <dgm:pt modelId="{DF034C41-100A-44FA-9F8D-F8C9D1F22762}" type="pres">
      <dgm:prSet presAssocID="{B417CF79-00B2-414A-BBE3-5B429BF3DD6D}" presName="composite" presStyleCnt="0"/>
      <dgm:spPr/>
    </dgm:pt>
    <dgm:pt modelId="{B98308E4-B84E-4995-9563-DB5CDB1F0EDF}" type="pres">
      <dgm:prSet presAssocID="{B417CF79-00B2-414A-BBE3-5B429BF3DD6D}" presName="parentText" presStyleLbl="alignNode1" presStyleIdx="2" presStyleCnt="3">
        <dgm:presLayoutVars>
          <dgm:chMax val="1"/>
          <dgm:bulletEnabled val="1"/>
        </dgm:presLayoutVars>
      </dgm:prSet>
      <dgm:spPr/>
    </dgm:pt>
    <dgm:pt modelId="{7277A910-3B81-4E0B-BE6E-382780371BC9}" type="pres">
      <dgm:prSet presAssocID="{B417CF79-00B2-414A-BBE3-5B429BF3DD6D}" presName="descendantText" presStyleLbl="alignAcc1" presStyleIdx="2" presStyleCnt="3">
        <dgm:presLayoutVars>
          <dgm:bulletEnabled val="1"/>
        </dgm:presLayoutVars>
      </dgm:prSet>
      <dgm:spPr/>
    </dgm:pt>
  </dgm:ptLst>
  <dgm:cxnLst>
    <dgm:cxn modelId="{299EE90F-B093-496C-8B81-1FF15D971413}" type="presOf" srcId="{14EE4CE5-C1DA-4848-A1A7-94FD4A395A65}" destId="{C199CA7D-597C-424C-BC88-B1C08FE97D3C}" srcOrd="0" destOrd="0" presId="urn:microsoft.com/office/officeart/2005/8/layout/chevron2"/>
    <dgm:cxn modelId="{4A59AE13-DD04-4C28-844F-DB2448A836EB}" type="presOf" srcId="{DE947B20-E347-46C4-B151-2AB6DF745C82}" destId="{7277A910-3B81-4E0B-BE6E-382780371BC9}" srcOrd="0" destOrd="1" presId="urn:microsoft.com/office/officeart/2005/8/layout/chevron2"/>
    <dgm:cxn modelId="{7560CA1F-4867-48BF-8FB7-D8CCFF77A352}" type="presOf" srcId="{47EADE25-C3E6-4FC9-9599-6999477F722C}" destId="{B55AA0C1-3C21-4C67-BCA4-C8503C0684C6}" srcOrd="0" destOrd="2" presId="urn:microsoft.com/office/officeart/2005/8/layout/chevron2"/>
    <dgm:cxn modelId="{BD45802A-20A9-4473-8965-18CD793D58A6}" srcId="{B417CF79-00B2-414A-BBE3-5B429BF3DD6D}" destId="{D3501F3D-FB01-47F8-A517-B9B1D19D16D2}" srcOrd="0" destOrd="0" parTransId="{A69D759E-32F5-4D23-85D6-C2E81B5AD228}" sibTransId="{10D04601-A31E-49B6-A940-AAF99E04A42F}"/>
    <dgm:cxn modelId="{18C7A63C-17CF-4CDC-A145-540990CA6139}" srcId="{7024EF68-0DE1-47F5-8F5A-B919BA970132}" destId="{14EE4CE5-C1DA-4848-A1A7-94FD4A395A65}" srcOrd="0" destOrd="0" parTransId="{5B5A5E77-2A79-43A2-BB51-93EE1B97A952}" sibTransId="{1553BB84-526E-4BC6-AD99-78F548D3005A}"/>
    <dgm:cxn modelId="{AE06A93F-00B2-46E3-B4A9-2C026F75E4F4}" srcId="{383BE699-76B8-4779-9AB0-AC87C311C16A}" destId="{47EADE25-C3E6-4FC9-9599-6999477F722C}" srcOrd="2" destOrd="0" parTransId="{A973EB2D-815A-44BA-ACA3-1459EE626831}" sibTransId="{0EE8E19A-8184-4767-B519-4CAB807D2003}"/>
    <dgm:cxn modelId="{7C3C6C5F-D17C-48A1-90F7-D69FBA260CD0}" type="presOf" srcId="{7024EF68-0DE1-47F5-8F5A-B919BA970132}" destId="{35797D07-EA7A-45E2-9DBC-9F6E21F1F263}" srcOrd="0" destOrd="0" presId="urn:microsoft.com/office/officeart/2005/8/layout/chevron2"/>
    <dgm:cxn modelId="{72B8B642-D096-474E-B8EA-436D112886B9}" srcId="{383BE699-76B8-4779-9AB0-AC87C311C16A}" destId="{A4A15CE7-7412-4549-B12A-BFF50E97336C}" srcOrd="1" destOrd="0" parTransId="{2E905572-A48E-452D-8540-D8F4BFB3C58A}" sibTransId="{DE424FE4-66C7-4FDA-986E-813A5E3D8F1E}"/>
    <dgm:cxn modelId="{FF7B9D68-E66E-4B20-A0D4-27D4CA40D87E}" type="presOf" srcId="{D3501F3D-FB01-47F8-A517-B9B1D19D16D2}" destId="{7277A910-3B81-4E0B-BE6E-382780371BC9}" srcOrd="0" destOrd="0" presId="urn:microsoft.com/office/officeart/2005/8/layout/chevron2"/>
    <dgm:cxn modelId="{EFD68055-21AE-4078-8B06-5853070A422F}" srcId="{383BE699-76B8-4779-9AB0-AC87C311C16A}" destId="{80721AE0-E1DF-44F1-A970-02D47F331022}" srcOrd="0" destOrd="0" parTransId="{C3837F47-A9DF-478A-8CA6-A596097DD207}" sibTransId="{BB8FB852-6576-45D3-B4D7-AD684B30767A}"/>
    <dgm:cxn modelId="{D6CCBA55-B69D-4816-AABD-C80D6C252751}" type="presOf" srcId="{80721AE0-E1DF-44F1-A970-02D47F331022}" destId="{B55AA0C1-3C21-4C67-BCA4-C8503C0684C6}" srcOrd="0" destOrd="0" presId="urn:microsoft.com/office/officeart/2005/8/layout/chevron2"/>
    <dgm:cxn modelId="{FB10AA76-D601-48CE-B42A-6D28C09BBC0C}" type="presOf" srcId="{C70AC2EB-6D2A-4A90-9D03-84577C299EFF}" destId="{578CB43C-9D0B-40AB-B597-078DD4544D10}" srcOrd="0" destOrd="1" presId="urn:microsoft.com/office/officeart/2005/8/layout/chevron2"/>
    <dgm:cxn modelId="{72C57D89-1A42-4A56-95ED-A39DF3BF1697}" srcId="{7024EF68-0DE1-47F5-8F5A-B919BA970132}" destId="{B417CF79-00B2-414A-BBE3-5B429BF3DD6D}" srcOrd="2" destOrd="0" parTransId="{BFBCBFC8-2614-42B4-824F-789921B9D04F}" sibTransId="{8E9F72DD-0917-4E49-870E-565AE8CCA3A8}"/>
    <dgm:cxn modelId="{BC4B0C99-75A3-4C91-AB3A-BCCBCF93DE61}" type="presOf" srcId="{B417CF79-00B2-414A-BBE3-5B429BF3DD6D}" destId="{B98308E4-B84E-4995-9563-DB5CDB1F0EDF}" srcOrd="0" destOrd="0" presId="urn:microsoft.com/office/officeart/2005/8/layout/chevron2"/>
    <dgm:cxn modelId="{55DE71AE-7307-4575-A31C-E6ED02B8B092}" srcId="{7024EF68-0DE1-47F5-8F5A-B919BA970132}" destId="{383BE699-76B8-4779-9AB0-AC87C311C16A}" srcOrd="1" destOrd="0" parTransId="{05C36E0C-F186-48BD-8C5A-B74630787EB8}" sibTransId="{E00E08BB-DE11-4C62-A25F-80B110112164}"/>
    <dgm:cxn modelId="{A61834B3-3653-4ABE-B6FE-6A9016C6E065}" type="presOf" srcId="{41558BB7-CE3A-4800-9C82-5EF84098E27F}" destId="{7277A910-3B81-4E0B-BE6E-382780371BC9}" srcOrd="0" destOrd="2" presId="urn:microsoft.com/office/officeart/2005/8/layout/chevron2"/>
    <dgm:cxn modelId="{97CA2FB8-1084-4159-AA40-210146258B84}" type="presOf" srcId="{1C67CD7D-EB7B-4236-BAF6-8ED3C908AC66}" destId="{578CB43C-9D0B-40AB-B597-078DD4544D10}" srcOrd="0" destOrd="0" presId="urn:microsoft.com/office/officeart/2005/8/layout/chevron2"/>
    <dgm:cxn modelId="{2A61ADC8-CE02-4BC5-B083-23941FBBAD4C}" type="presOf" srcId="{383BE699-76B8-4779-9AB0-AC87C311C16A}" destId="{ECE64DC3-BB3F-4B60-B06D-010CCFC6963E}" srcOrd="0" destOrd="0" presId="urn:microsoft.com/office/officeart/2005/8/layout/chevron2"/>
    <dgm:cxn modelId="{D0AF21EE-385A-4C41-AAFB-B384F76F02FA}" srcId="{14EE4CE5-C1DA-4848-A1A7-94FD4A395A65}" destId="{C70AC2EB-6D2A-4A90-9D03-84577C299EFF}" srcOrd="1" destOrd="0" parTransId="{3B3DE3F5-6567-4473-8FA0-32692414B2B0}" sibTransId="{27224369-4230-4E4A-8077-B656370452A0}"/>
    <dgm:cxn modelId="{D54748EE-F888-4BB8-8242-070C3968360C}" type="presOf" srcId="{A4A15CE7-7412-4549-B12A-BFF50E97336C}" destId="{B55AA0C1-3C21-4C67-BCA4-C8503C0684C6}" srcOrd="0" destOrd="1" presId="urn:microsoft.com/office/officeart/2005/8/layout/chevron2"/>
    <dgm:cxn modelId="{4635E6EE-E9FE-4D0A-9A01-7D0D6209D526}" srcId="{14EE4CE5-C1DA-4848-A1A7-94FD4A395A65}" destId="{1C67CD7D-EB7B-4236-BAF6-8ED3C908AC66}" srcOrd="0" destOrd="0" parTransId="{5FC198AB-A3A3-477F-96C0-08E9204D68B2}" sibTransId="{32FBC379-8BA7-4643-BB60-3CFC73AFF992}"/>
    <dgm:cxn modelId="{E2A2D4F0-661F-4B9B-9DC3-ABC9F4B2EFE3}" srcId="{B417CF79-00B2-414A-BBE3-5B429BF3DD6D}" destId="{DE947B20-E347-46C4-B151-2AB6DF745C82}" srcOrd="1" destOrd="0" parTransId="{724976EC-3258-4344-871E-8A851648F71E}" sibTransId="{FE181565-EF9F-4354-BBDC-00A3DFE3FB49}"/>
    <dgm:cxn modelId="{475CE1F8-984C-422B-9D48-A6A787743568}" srcId="{B417CF79-00B2-414A-BBE3-5B429BF3DD6D}" destId="{41558BB7-CE3A-4800-9C82-5EF84098E27F}" srcOrd="2" destOrd="0" parTransId="{0D181C75-4ABC-44C4-93E9-1CCA3B39528A}" sibTransId="{A1D10E72-E852-4CBA-98AD-6005FB3D920E}"/>
    <dgm:cxn modelId="{6AA52F6A-FC5B-43B7-A55B-0B8F8102A8FB}" type="presParOf" srcId="{35797D07-EA7A-45E2-9DBC-9F6E21F1F263}" destId="{92D2B904-F636-4CAF-826A-0D6675258857}" srcOrd="0" destOrd="0" presId="urn:microsoft.com/office/officeart/2005/8/layout/chevron2"/>
    <dgm:cxn modelId="{8AE42C2C-CC82-41F1-867D-67EF70F5424B}" type="presParOf" srcId="{92D2B904-F636-4CAF-826A-0D6675258857}" destId="{C199CA7D-597C-424C-BC88-B1C08FE97D3C}" srcOrd="0" destOrd="0" presId="urn:microsoft.com/office/officeart/2005/8/layout/chevron2"/>
    <dgm:cxn modelId="{6E2FA2DA-23C8-4987-AE81-CACAF9B9BC9D}" type="presParOf" srcId="{92D2B904-F636-4CAF-826A-0D6675258857}" destId="{578CB43C-9D0B-40AB-B597-078DD4544D10}" srcOrd="1" destOrd="0" presId="urn:microsoft.com/office/officeart/2005/8/layout/chevron2"/>
    <dgm:cxn modelId="{6F281D01-5D30-49B4-93BD-3CD109B0CA99}" type="presParOf" srcId="{35797D07-EA7A-45E2-9DBC-9F6E21F1F263}" destId="{203BB46E-CA72-465C-96CD-DC054FA02961}" srcOrd="1" destOrd="0" presId="urn:microsoft.com/office/officeart/2005/8/layout/chevron2"/>
    <dgm:cxn modelId="{017FD431-E983-4E38-9092-93F34D0D70E6}" type="presParOf" srcId="{35797D07-EA7A-45E2-9DBC-9F6E21F1F263}" destId="{F0B4CA19-8031-4420-9974-C4F6CA2EA120}" srcOrd="2" destOrd="0" presId="urn:microsoft.com/office/officeart/2005/8/layout/chevron2"/>
    <dgm:cxn modelId="{A5176702-9FCE-43F5-8FE6-12D8232090FB}" type="presParOf" srcId="{F0B4CA19-8031-4420-9974-C4F6CA2EA120}" destId="{ECE64DC3-BB3F-4B60-B06D-010CCFC6963E}" srcOrd="0" destOrd="0" presId="urn:microsoft.com/office/officeart/2005/8/layout/chevron2"/>
    <dgm:cxn modelId="{58541FA5-03B3-4A58-9F04-0C0CE63F82D2}" type="presParOf" srcId="{F0B4CA19-8031-4420-9974-C4F6CA2EA120}" destId="{B55AA0C1-3C21-4C67-BCA4-C8503C0684C6}" srcOrd="1" destOrd="0" presId="urn:microsoft.com/office/officeart/2005/8/layout/chevron2"/>
    <dgm:cxn modelId="{B0EE303F-7338-456F-AB61-6A0B6E589B59}" type="presParOf" srcId="{35797D07-EA7A-45E2-9DBC-9F6E21F1F263}" destId="{9CEDA2D2-1D60-4BB0-8FC9-95C6E46ECD0E}" srcOrd="3" destOrd="0" presId="urn:microsoft.com/office/officeart/2005/8/layout/chevron2"/>
    <dgm:cxn modelId="{9D2CF65B-510E-44C6-93ED-574B8CBAD592}" type="presParOf" srcId="{35797D07-EA7A-45E2-9DBC-9F6E21F1F263}" destId="{DF034C41-100A-44FA-9F8D-F8C9D1F22762}" srcOrd="4" destOrd="0" presId="urn:microsoft.com/office/officeart/2005/8/layout/chevron2"/>
    <dgm:cxn modelId="{1F63C010-9480-421B-91EA-6C51B30A2D0A}" type="presParOf" srcId="{DF034C41-100A-44FA-9F8D-F8C9D1F22762}" destId="{B98308E4-B84E-4995-9563-DB5CDB1F0EDF}" srcOrd="0" destOrd="0" presId="urn:microsoft.com/office/officeart/2005/8/layout/chevron2"/>
    <dgm:cxn modelId="{F3B758E6-F2B6-4C3D-89FA-B0729C9AA6AE}" type="presParOf" srcId="{DF034C41-100A-44FA-9F8D-F8C9D1F22762}" destId="{7277A910-3B81-4E0B-BE6E-382780371BC9}"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99CA7D-597C-424C-BC88-B1C08FE97D3C}">
      <dsp:nvSpPr>
        <dsp:cNvPr id="0" name=""/>
        <dsp:cNvSpPr/>
      </dsp:nvSpPr>
      <dsp:spPr>
        <a:xfrm rot="5400000">
          <a:off x="-288871" y="292507"/>
          <a:ext cx="1925812" cy="1348068"/>
        </a:xfrm>
        <a:prstGeom prst="chevron">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w="6350" cap="flat" cmpd="sng" algn="ctr">
          <a:solidFill>
            <a:schemeClr val="accent5">
              <a:hueOff val="0"/>
              <a:satOff val="0"/>
              <a:lumOff val="0"/>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GB" sz="1900" kern="1200" dirty="0"/>
            <a:t>Working Group</a:t>
          </a:r>
        </a:p>
      </dsp:txBody>
      <dsp:txXfrm rot="-5400000">
        <a:off x="1" y="677669"/>
        <a:ext cx="1348068" cy="577744"/>
      </dsp:txXfrm>
    </dsp:sp>
    <dsp:sp modelId="{578CB43C-9D0B-40AB-B597-078DD4544D10}">
      <dsp:nvSpPr>
        <dsp:cNvPr id="0" name=""/>
        <dsp:cNvSpPr/>
      </dsp:nvSpPr>
      <dsp:spPr>
        <a:xfrm rot="5400000">
          <a:off x="4739771" y="-3388067"/>
          <a:ext cx="1251777" cy="8035183"/>
        </a:xfrm>
        <a:prstGeom prst="round2SameRect">
          <a:avLst/>
        </a:prstGeom>
        <a:solidFill>
          <a:schemeClr val="lt1">
            <a:alpha val="90000"/>
            <a:hueOff val="0"/>
            <a:satOff val="0"/>
            <a:lumOff val="0"/>
            <a:alphaOff val="0"/>
          </a:schemeClr>
        </a:solidFill>
        <a:ln w="6350" cap="flat" cmpd="sng" algn="ctr">
          <a:solidFill>
            <a:schemeClr val="accent5">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a:lnSpc>
              <a:spcPct val="90000"/>
            </a:lnSpc>
            <a:spcBef>
              <a:spcPct val="0"/>
            </a:spcBef>
            <a:spcAft>
              <a:spcPct val="15000"/>
            </a:spcAft>
            <a:buChar char="•"/>
          </a:pPr>
          <a:r>
            <a:rPr lang="en-GB" sz="2300" kern="1200" dirty="0"/>
            <a:t>Form a working group to represent the community. </a:t>
          </a:r>
        </a:p>
        <a:p>
          <a:pPr marL="228600" lvl="1" indent="-228600" algn="l" defTabSz="1022350">
            <a:lnSpc>
              <a:spcPct val="90000"/>
            </a:lnSpc>
            <a:spcBef>
              <a:spcPct val="0"/>
            </a:spcBef>
            <a:spcAft>
              <a:spcPct val="15000"/>
            </a:spcAft>
            <a:buChar char="•"/>
          </a:pPr>
          <a:r>
            <a:rPr lang="en-GB" sz="2300" kern="1200" dirty="0"/>
            <a:t>Use survey to illicit community views. </a:t>
          </a:r>
        </a:p>
      </dsp:txBody>
      <dsp:txXfrm rot="-5400000">
        <a:off x="1348069" y="64742"/>
        <a:ext cx="7974076" cy="1129563"/>
      </dsp:txXfrm>
    </dsp:sp>
    <dsp:sp modelId="{ECE64DC3-BB3F-4B60-B06D-010CCFC6963E}">
      <dsp:nvSpPr>
        <dsp:cNvPr id="0" name=""/>
        <dsp:cNvSpPr/>
      </dsp:nvSpPr>
      <dsp:spPr>
        <a:xfrm rot="5400000">
          <a:off x="-288871" y="2027378"/>
          <a:ext cx="1925812" cy="1348068"/>
        </a:xfrm>
        <a:prstGeom prst="chevron">
          <a:avLst/>
        </a:prstGeom>
        <a:gradFill rotWithShape="0">
          <a:gsLst>
            <a:gs pos="0">
              <a:schemeClr val="accent5">
                <a:hueOff val="-1434694"/>
                <a:satOff val="7883"/>
                <a:lumOff val="-9999"/>
                <a:alphaOff val="0"/>
                <a:satMod val="103000"/>
                <a:lumMod val="102000"/>
                <a:tint val="94000"/>
              </a:schemeClr>
            </a:gs>
            <a:gs pos="50000">
              <a:schemeClr val="accent5">
                <a:hueOff val="-1434694"/>
                <a:satOff val="7883"/>
                <a:lumOff val="-9999"/>
                <a:alphaOff val="0"/>
                <a:satMod val="110000"/>
                <a:lumMod val="100000"/>
                <a:shade val="100000"/>
              </a:schemeClr>
            </a:gs>
            <a:gs pos="100000">
              <a:schemeClr val="accent5">
                <a:hueOff val="-1434694"/>
                <a:satOff val="7883"/>
                <a:lumOff val="-9999"/>
                <a:alphaOff val="0"/>
                <a:lumMod val="99000"/>
                <a:satMod val="120000"/>
                <a:shade val="78000"/>
              </a:schemeClr>
            </a:gs>
          </a:gsLst>
          <a:lin ang="5400000" scaled="0"/>
        </a:gradFill>
        <a:ln w="6350" cap="flat" cmpd="sng" algn="ctr">
          <a:solidFill>
            <a:schemeClr val="accent5">
              <a:hueOff val="-1434694"/>
              <a:satOff val="7883"/>
              <a:lumOff val="-9999"/>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GB" sz="1900" kern="1200" dirty="0"/>
            <a:t>Village Comms </a:t>
          </a:r>
        </a:p>
      </dsp:txBody>
      <dsp:txXfrm rot="-5400000">
        <a:off x="1" y="2412540"/>
        <a:ext cx="1348068" cy="577744"/>
      </dsp:txXfrm>
    </dsp:sp>
    <dsp:sp modelId="{B55AA0C1-3C21-4C67-BCA4-C8503C0684C6}">
      <dsp:nvSpPr>
        <dsp:cNvPr id="0" name=""/>
        <dsp:cNvSpPr/>
      </dsp:nvSpPr>
      <dsp:spPr>
        <a:xfrm rot="5400000">
          <a:off x="4739771" y="-1653195"/>
          <a:ext cx="1251777" cy="8035183"/>
        </a:xfrm>
        <a:prstGeom prst="round2SameRect">
          <a:avLst/>
        </a:prstGeom>
        <a:solidFill>
          <a:schemeClr val="lt1">
            <a:alpha val="90000"/>
            <a:hueOff val="0"/>
            <a:satOff val="0"/>
            <a:lumOff val="0"/>
            <a:alphaOff val="0"/>
          </a:schemeClr>
        </a:solidFill>
        <a:ln w="6350" cap="flat" cmpd="sng" algn="ctr">
          <a:solidFill>
            <a:schemeClr val="accent5">
              <a:hueOff val="-1434694"/>
              <a:satOff val="7883"/>
              <a:lumOff val="-9999"/>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a:lnSpc>
              <a:spcPct val="90000"/>
            </a:lnSpc>
            <a:spcBef>
              <a:spcPct val="0"/>
            </a:spcBef>
            <a:spcAft>
              <a:spcPct val="15000"/>
            </a:spcAft>
            <a:buChar char="•"/>
          </a:pPr>
          <a:r>
            <a:rPr lang="en-GB" sz="2300" kern="1200" dirty="0"/>
            <a:t>Encourage community members to participate</a:t>
          </a:r>
        </a:p>
        <a:p>
          <a:pPr marL="228600" lvl="1" indent="-228600" algn="l" defTabSz="1022350">
            <a:lnSpc>
              <a:spcPct val="90000"/>
            </a:lnSpc>
            <a:spcBef>
              <a:spcPct val="0"/>
            </a:spcBef>
            <a:spcAft>
              <a:spcPct val="15000"/>
            </a:spcAft>
            <a:buChar char="•"/>
          </a:pPr>
          <a:r>
            <a:rPr lang="en-GB" sz="2300" kern="1200" dirty="0"/>
            <a:t>Provide updates on project and project progress</a:t>
          </a:r>
        </a:p>
        <a:p>
          <a:pPr marL="228600" lvl="1" indent="-228600" algn="l" defTabSz="1022350">
            <a:lnSpc>
              <a:spcPct val="90000"/>
            </a:lnSpc>
            <a:spcBef>
              <a:spcPct val="0"/>
            </a:spcBef>
            <a:spcAft>
              <a:spcPct val="15000"/>
            </a:spcAft>
            <a:buChar char="•"/>
          </a:pPr>
          <a:r>
            <a:rPr lang="en-GB" sz="2300" kern="1200" dirty="0"/>
            <a:t>Encourage community members to use and engage in the site</a:t>
          </a:r>
        </a:p>
      </dsp:txBody>
      <dsp:txXfrm rot="-5400000">
        <a:off x="1348069" y="1799614"/>
        <a:ext cx="7974076" cy="1129563"/>
      </dsp:txXfrm>
    </dsp:sp>
    <dsp:sp modelId="{B98308E4-B84E-4995-9563-DB5CDB1F0EDF}">
      <dsp:nvSpPr>
        <dsp:cNvPr id="0" name=""/>
        <dsp:cNvSpPr/>
      </dsp:nvSpPr>
      <dsp:spPr>
        <a:xfrm rot="5400000">
          <a:off x="-288871" y="3762250"/>
          <a:ext cx="1925812" cy="1348068"/>
        </a:xfrm>
        <a:prstGeom prst="chevron">
          <a:avLst/>
        </a:prstGeom>
        <a:gradFill rotWithShape="0">
          <a:gsLst>
            <a:gs pos="0">
              <a:schemeClr val="accent5">
                <a:hueOff val="-2869388"/>
                <a:satOff val="15767"/>
                <a:lumOff val="-19998"/>
                <a:alphaOff val="0"/>
                <a:satMod val="103000"/>
                <a:lumMod val="102000"/>
                <a:tint val="94000"/>
              </a:schemeClr>
            </a:gs>
            <a:gs pos="50000">
              <a:schemeClr val="accent5">
                <a:hueOff val="-2869388"/>
                <a:satOff val="15767"/>
                <a:lumOff val="-19998"/>
                <a:alphaOff val="0"/>
                <a:satMod val="110000"/>
                <a:lumMod val="100000"/>
                <a:shade val="100000"/>
              </a:schemeClr>
            </a:gs>
            <a:gs pos="100000">
              <a:schemeClr val="accent5">
                <a:hueOff val="-2869388"/>
                <a:satOff val="15767"/>
                <a:lumOff val="-19998"/>
                <a:alphaOff val="0"/>
                <a:lumMod val="99000"/>
                <a:satMod val="120000"/>
                <a:shade val="78000"/>
              </a:schemeClr>
            </a:gs>
          </a:gsLst>
          <a:lin ang="5400000" scaled="0"/>
        </a:gradFill>
        <a:ln w="6350" cap="flat" cmpd="sng" algn="ctr">
          <a:solidFill>
            <a:schemeClr val="accent5">
              <a:hueOff val="-2869388"/>
              <a:satOff val="15767"/>
              <a:lumOff val="-19998"/>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GB" sz="1900" kern="1200" dirty="0"/>
            <a:t>Community Days</a:t>
          </a:r>
        </a:p>
      </dsp:txBody>
      <dsp:txXfrm rot="-5400000">
        <a:off x="1" y="4147412"/>
        <a:ext cx="1348068" cy="577744"/>
      </dsp:txXfrm>
    </dsp:sp>
    <dsp:sp modelId="{7277A910-3B81-4E0B-BE6E-382780371BC9}">
      <dsp:nvSpPr>
        <dsp:cNvPr id="0" name=""/>
        <dsp:cNvSpPr/>
      </dsp:nvSpPr>
      <dsp:spPr>
        <a:xfrm rot="5400000">
          <a:off x="4739771" y="81675"/>
          <a:ext cx="1251777" cy="8035183"/>
        </a:xfrm>
        <a:prstGeom prst="round2SameRect">
          <a:avLst/>
        </a:prstGeom>
        <a:solidFill>
          <a:schemeClr val="lt1">
            <a:alpha val="90000"/>
            <a:hueOff val="0"/>
            <a:satOff val="0"/>
            <a:lumOff val="0"/>
            <a:alphaOff val="0"/>
          </a:schemeClr>
        </a:solidFill>
        <a:ln w="6350" cap="flat" cmpd="sng" algn="ctr">
          <a:solidFill>
            <a:schemeClr val="accent5">
              <a:hueOff val="-2869388"/>
              <a:satOff val="15767"/>
              <a:lumOff val="-19998"/>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a:lnSpc>
              <a:spcPct val="90000"/>
            </a:lnSpc>
            <a:spcBef>
              <a:spcPct val="0"/>
            </a:spcBef>
            <a:spcAft>
              <a:spcPct val="15000"/>
            </a:spcAft>
            <a:buChar char="•"/>
          </a:pPr>
          <a:r>
            <a:rPr lang="en-GB" sz="2300" kern="1200" dirty="0"/>
            <a:t>Community building and installation day</a:t>
          </a:r>
        </a:p>
        <a:p>
          <a:pPr marL="228600" lvl="1" indent="-228600" algn="l" defTabSz="1022350">
            <a:lnSpc>
              <a:spcPct val="90000"/>
            </a:lnSpc>
            <a:spcBef>
              <a:spcPct val="0"/>
            </a:spcBef>
            <a:spcAft>
              <a:spcPct val="15000"/>
            </a:spcAft>
            <a:buChar char="•"/>
          </a:pPr>
          <a:r>
            <a:rPr lang="en-GB" sz="2300" kern="1200" dirty="0"/>
            <a:t>Grand opening (with speaker)</a:t>
          </a:r>
        </a:p>
        <a:p>
          <a:pPr marL="228600" lvl="1" indent="-228600" algn="l" defTabSz="1022350">
            <a:lnSpc>
              <a:spcPct val="90000"/>
            </a:lnSpc>
            <a:spcBef>
              <a:spcPct val="0"/>
            </a:spcBef>
            <a:spcAft>
              <a:spcPct val="15000"/>
            </a:spcAft>
            <a:buChar char="•"/>
          </a:pPr>
          <a:r>
            <a:rPr lang="en-GB" sz="2300" kern="1200" dirty="0"/>
            <a:t>Talk and demonstration days</a:t>
          </a:r>
        </a:p>
      </dsp:txBody>
      <dsp:txXfrm rot="-5400000">
        <a:off x="1348069" y="3534485"/>
        <a:ext cx="7974076" cy="1129563"/>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84871" cy="485232"/>
          </a:xfrm>
          <a:prstGeom prst="rect">
            <a:avLst/>
          </a:prstGeom>
        </p:spPr>
        <p:txBody>
          <a:bodyPr vert="horz" lIns="94622" tIns="47311" rIns="94622" bIns="47311"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901698" y="0"/>
            <a:ext cx="2984871" cy="485232"/>
          </a:xfrm>
          <a:prstGeom prst="rect">
            <a:avLst/>
          </a:prstGeom>
        </p:spPr>
        <p:txBody>
          <a:bodyPr vert="horz" lIns="94622" tIns="47311" rIns="94622" bIns="47311" rtlCol="0"/>
          <a:lstStyle>
            <a:lvl1pPr algn="r">
              <a:defRPr sz="1200"/>
            </a:lvl1pPr>
          </a:lstStyle>
          <a:p>
            <a:fld id="{EF1077DB-935E-4A0A-947A-D283B9F9F452}" type="datetimeFigureOut">
              <a:rPr lang="en-US" smtClean="0"/>
              <a:t>4/12/2023</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9185820"/>
            <a:ext cx="2984871" cy="485231"/>
          </a:xfrm>
          <a:prstGeom prst="rect">
            <a:avLst/>
          </a:prstGeom>
        </p:spPr>
        <p:txBody>
          <a:bodyPr vert="horz" lIns="94622" tIns="47311" rIns="94622" bIns="47311"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901698" y="9185820"/>
            <a:ext cx="2984871" cy="485231"/>
          </a:xfrm>
          <a:prstGeom prst="rect">
            <a:avLst/>
          </a:prstGeom>
        </p:spPr>
        <p:txBody>
          <a:bodyPr vert="horz" lIns="94622" tIns="47311" rIns="94622" bIns="47311"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84871" cy="485232"/>
          </a:xfrm>
          <a:prstGeom prst="rect">
            <a:avLst/>
          </a:prstGeom>
        </p:spPr>
        <p:txBody>
          <a:bodyPr vert="horz" lIns="94622" tIns="47311" rIns="94622" bIns="47311" rtlCol="0"/>
          <a:lstStyle>
            <a:lvl1pPr algn="l">
              <a:defRPr sz="1200"/>
            </a:lvl1pPr>
          </a:lstStyle>
          <a:p>
            <a:endParaRPr lang="en-US" noProof="0" dirty="0"/>
          </a:p>
        </p:txBody>
      </p:sp>
      <p:sp>
        <p:nvSpPr>
          <p:cNvPr id="3" name="Date Placeholder 2"/>
          <p:cNvSpPr>
            <a:spLocks noGrp="1"/>
          </p:cNvSpPr>
          <p:nvPr>
            <p:ph type="dt" idx="1"/>
          </p:nvPr>
        </p:nvSpPr>
        <p:spPr>
          <a:xfrm>
            <a:off x="3901698" y="0"/>
            <a:ext cx="2984871" cy="485232"/>
          </a:xfrm>
          <a:prstGeom prst="rect">
            <a:avLst/>
          </a:prstGeom>
        </p:spPr>
        <p:txBody>
          <a:bodyPr vert="horz" lIns="94622" tIns="47311" rIns="94622" bIns="47311" rtlCol="0"/>
          <a:lstStyle>
            <a:lvl1pPr algn="r">
              <a:defRPr sz="1200"/>
            </a:lvl1pPr>
          </a:lstStyle>
          <a:p>
            <a:fld id="{2D9EC30E-1A71-4188-9BE7-E2A64929A436}" type="datetimeFigureOut">
              <a:rPr lang="en-US" noProof="0" smtClean="0"/>
              <a:t>4/12/2023</a:t>
            </a:fld>
            <a:endParaRPr lang="en-US" noProof="0" dirty="0"/>
          </a:p>
        </p:txBody>
      </p:sp>
      <p:sp>
        <p:nvSpPr>
          <p:cNvPr id="4" name="Slide Image Placeholder 3"/>
          <p:cNvSpPr>
            <a:spLocks noGrp="1" noRot="1" noChangeAspect="1"/>
          </p:cNvSpPr>
          <p:nvPr>
            <p:ph type="sldImg" idx="2"/>
          </p:nvPr>
        </p:nvSpPr>
        <p:spPr>
          <a:xfrm>
            <a:off x="542925" y="1208088"/>
            <a:ext cx="5802313" cy="3265487"/>
          </a:xfrm>
          <a:prstGeom prst="rect">
            <a:avLst/>
          </a:prstGeom>
          <a:noFill/>
          <a:ln w="12700">
            <a:solidFill>
              <a:prstClr val="black"/>
            </a:solidFill>
          </a:ln>
        </p:spPr>
        <p:txBody>
          <a:bodyPr vert="horz" lIns="94622" tIns="47311" rIns="94622" bIns="47311" rtlCol="0" anchor="ctr"/>
          <a:lstStyle/>
          <a:p>
            <a:endParaRPr lang="en-US" noProof="0" dirty="0"/>
          </a:p>
        </p:txBody>
      </p:sp>
      <p:sp>
        <p:nvSpPr>
          <p:cNvPr id="5" name="Notes Placeholder 4"/>
          <p:cNvSpPr>
            <a:spLocks noGrp="1"/>
          </p:cNvSpPr>
          <p:nvPr>
            <p:ph type="body" sz="quarter" idx="3"/>
          </p:nvPr>
        </p:nvSpPr>
        <p:spPr>
          <a:xfrm>
            <a:off x="688817" y="4654193"/>
            <a:ext cx="5510530" cy="3807976"/>
          </a:xfrm>
          <a:prstGeom prst="rect">
            <a:avLst/>
          </a:prstGeom>
        </p:spPr>
        <p:txBody>
          <a:bodyPr vert="horz" lIns="94622" tIns="47311" rIns="94622" bIns="47311"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9185820"/>
            <a:ext cx="2984871" cy="485231"/>
          </a:xfrm>
          <a:prstGeom prst="rect">
            <a:avLst/>
          </a:prstGeom>
        </p:spPr>
        <p:txBody>
          <a:bodyPr vert="horz" lIns="94622" tIns="47311" rIns="94622" bIns="47311"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901698" y="9185820"/>
            <a:ext cx="2984871" cy="485231"/>
          </a:xfrm>
          <a:prstGeom prst="rect">
            <a:avLst/>
          </a:prstGeom>
        </p:spPr>
        <p:txBody>
          <a:bodyPr vert="horz" lIns="94622" tIns="47311" rIns="94622" bIns="47311"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pxhere.com/en/photo/1240908" TargetMode="External"/><Relationship Id="rId2" Type="http://schemas.openxmlformats.org/officeDocument/2006/relationships/image" Target="../media/image10.jpg"/><Relationship Id="rId1" Type="http://schemas.openxmlformats.org/officeDocument/2006/relationships/slideLayout" Target="../slideLayouts/slideLayout5.xml"/><Relationship Id="rId4" Type="http://schemas.openxmlformats.org/officeDocument/2006/relationships/hyperlink" Target="mailto:rachel.thackray.gcpc@gmail.com"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10.xml"/><Relationship Id="rId4" Type="http://schemas.openxmlformats.org/officeDocument/2006/relationships/image" Target="../media/image4.jpg"/></Relationships>
</file>

<file path=ppt/slides/_rels/slide3.xml.rels><?xml version="1.0" encoding="UTF-8" standalone="yes"?>
<Relationships xmlns="http://schemas.openxmlformats.org/package/2006/relationships"><Relationship Id="rId3" Type="http://schemas.openxmlformats.org/officeDocument/2006/relationships/hyperlink" Target="https://www.publicdomainpictures.net/en/view-image.php?image=261465&amp;picture=lavender-flowers" TargetMode="External"/><Relationship Id="rId2" Type="http://schemas.openxmlformats.org/officeDocument/2006/relationships/image" Target="../media/image5.jp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3" Type="http://schemas.openxmlformats.org/officeDocument/2006/relationships/hyperlink" Target="https://www.insectimages.org/browse/detail.cfm?imgnum=5454434" TargetMode="External"/><Relationship Id="rId2" Type="http://schemas.openxmlformats.org/officeDocument/2006/relationships/image" Target="../media/image7.jp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hyperlink" Target="https://www.publicdomainpictures.net/view-image.php?image=96603" TargetMode="External"/><Relationship Id="rId2" Type="http://schemas.openxmlformats.org/officeDocument/2006/relationships/image" Target="../media/image8.jpg"/><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9.xml.rels><?xml version="1.0" encoding="UTF-8" standalone="yes"?>
<Relationships xmlns="http://schemas.openxmlformats.org/package/2006/relationships"><Relationship Id="rId3" Type="http://schemas.openxmlformats.org/officeDocument/2006/relationships/hyperlink" Target="https://mypeacefulland.com/top-5-herbs-to-grow-in-your-household/" TargetMode="External"/><Relationship Id="rId2" Type="http://schemas.openxmlformats.org/officeDocument/2006/relationships/image" Target="../media/image9.jp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5209"/>
            <a:ext cx="8090452" cy="6848071"/>
          </a:xfrm>
          <a:solidFill>
            <a:schemeClr val="bg1">
              <a:lumMod val="95000"/>
              <a:alpha val="55000"/>
            </a:schemeClr>
          </a:solidFill>
        </p:spPr>
        <p:txBody>
          <a:bodyPr anchor="t"/>
          <a:lstStyle/>
          <a:p>
            <a:r>
              <a:rPr lang="en-US" sz="2000" dirty="0"/>
              <a:t> </a:t>
            </a:r>
            <a:br>
              <a:rPr lang="en-US" dirty="0"/>
            </a:br>
            <a:br>
              <a:rPr lang="en-US" dirty="0"/>
            </a:br>
            <a:br>
              <a:rPr lang="en-US" dirty="0"/>
            </a:br>
            <a:br>
              <a:rPr lang="en-US" dirty="0"/>
            </a:br>
            <a:br>
              <a:rPr lang="en-US" dirty="0"/>
            </a:br>
            <a:r>
              <a:rPr lang="en-US" dirty="0"/>
              <a:t>Hammond Garden</a:t>
            </a:r>
            <a:endParaRPr lang="en-US" b="0" i="1" dirty="0"/>
          </a:p>
        </p:txBody>
      </p:sp>
      <p:cxnSp>
        <p:nvCxnSpPr>
          <p:cNvPr id="8" name="Straight Connector 7">
            <a:extLst>
              <a:ext uri="{FF2B5EF4-FFF2-40B4-BE49-F238E27FC236}">
                <a16:creationId xmlns:a16="http://schemas.microsoft.com/office/drawing/2014/main" id="{650C75AF-B979-4F50-A452-B42AF6171860}"/>
              </a:ext>
              <a:ext uri="{C183D7F6-B498-43B3-948B-1728B52AA6E4}">
                <adec:decorative xmlns:adec="http://schemas.microsoft.com/office/drawing/2017/decorative" val="1"/>
              </a:ext>
            </a:extLst>
          </p:cNvPr>
          <p:cNvCxnSpPr>
            <a:cxnSpLocks/>
          </p:cNvCxnSpPr>
          <p:nvPr/>
        </p:nvCxnSpPr>
        <p:spPr>
          <a:xfrm>
            <a:off x="739644" y="2833191"/>
            <a:ext cx="3773633" cy="0"/>
          </a:xfrm>
          <a:prstGeom prst="line">
            <a:avLst/>
          </a:prstGeom>
        </p:spPr>
        <p:style>
          <a:lnRef idx="1">
            <a:schemeClr val="accent1"/>
          </a:lnRef>
          <a:fillRef idx="0">
            <a:schemeClr val="accent1"/>
          </a:fillRef>
          <a:effectRef idx="0">
            <a:schemeClr val="accent1"/>
          </a:effectRef>
          <a:fontRef idx="minor">
            <a:schemeClr val="tx1"/>
          </a:fontRef>
        </p:style>
      </p:cxn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664999" y="5277725"/>
            <a:ext cx="5124443" cy="999487"/>
          </a:xfrm>
        </p:spPr>
        <p:txBody>
          <a:bodyPr/>
          <a:lstStyle/>
          <a:p>
            <a:r>
              <a:rPr lang="en-US" dirty="0"/>
              <a:t>Pilgrim Close, Great Chesterford</a:t>
            </a:r>
          </a:p>
        </p:txBody>
      </p:sp>
      <p:pic>
        <p:nvPicPr>
          <p:cNvPr id="10" name="Picture Placeholder 9" descr="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
        <p:nvSpPr>
          <p:cNvPr id="5" name="TextBox 4">
            <a:extLst>
              <a:ext uri="{FF2B5EF4-FFF2-40B4-BE49-F238E27FC236}">
                <a16:creationId xmlns:a16="http://schemas.microsoft.com/office/drawing/2014/main" id="{106EF740-8793-4EA8-D91B-2AF713A7933E}"/>
              </a:ext>
            </a:extLst>
          </p:cNvPr>
          <p:cNvSpPr txBox="1"/>
          <p:nvPr/>
        </p:nvSpPr>
        <p:spPr>
          <a:xfrm>
            <a:off x="5640355" y="2967134"/>
            <a:ext cx="914400" cy="914400"/>
          </a:xfrm>
          <a:prstGeom prst="rect">
            <a:avLst/>
          </a:prstGeom>
          <a:noFill/>
        </p:spPr>
        <p:txBody>
          <a:bodyPr wrap="square" rtlCol="0">
            <a:spAutoFit/>
          </a:bodyPr>
          <a:lstStyle/>
          <a:p>
            <a:endParaRPr lang="en-GB" dirty="0"/>
          </a:p>
        </p:txBody>
      </p:sp>
    </p:spTree>
    <p:extLst>
      <p:ext uri="{BB962C8B-B14F-4D97-AF65-F5344CB8AC3E}">
        <p14:creationId xmlns:p14="http://schemas.microsoft.com/office/powerpoint/2010/main" val="371884353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814985D-1572-1D3C-89D7-79749E2F18E4}"/>
              </a:ext>
            </a:extLst>
          </p:cNvPr>
          <p:cNvSpPr>
            <a:spLocks noGrp="1"/>
          </p:cNvSpPr>
          <p:nvPr>
            <p:ph type="title"/>
          </p:nvPr>
        </p:nvSpPr>
        <p:spPr/>
        <p:txBody>
          <a:bodyPr/>
          <a:lstStyle/>
          <a:p>
            <a:r>
              <a:rPr lang="en-GB" dirty="0"/>
              <a:t>Post Meeting Notes: Next Steps and Actions</a:t>
            </a:r>
          </a:p>
        </p:txBody>
      </p:sp>
      <p:sp>
        <p:nvSpPr>
          <p:cNvPr id="5" name="Slide Number Placeholder 4">
            <a:extLst>
              <a:ext uri="{FF2B5EF4-FFF2-40B4-BE49-F238E27FC236}">
                <a16:creationId xmlns:a16="http://schemas.microsoft.com/office/drawing/2014/main" id="{283FB4B0-FC9C-DD85-509E-5A538620C8B1}"/>
              </a:ext>
            </a:extLst>
          </p:cNvPr>
          <p:cNvSpPr>
            <a:spLocks noGrp="1"/>
          </p:cNvSpPr>
          <p:nvPr>
            <p:ph type="sldNum" sz="quarter" idx="11"/>
          </p:nvPr>
        </p:nvSpPr>
        <p:spPr/>
        <p:txBody>
          <a:bodyPr/>
          <a:lstStyle/>
          <a:p>
            <a:fld id="{19B51A1E-902D-48AF-9020-955120F399B6}" type="slidenum">
              <a:rPr lang="en-US" noProof="0" smtClean="0"/>
              <a:pPr/>
              <a:t>10</a:t>
            </a:fld>
            <a:endParaRPr lang="en-US" noProof="0" dirty="0"/>
          </a:p>
        </p:txBody>
      </p:sp>
      <p:pic>
        <p:nvPicPr>
          <p:cNvPr id="9" name="Picture Placeholder 8">
            <a:extLst>
              <a:ext uri="{FF2B5EF4-FFF2-40B4-BE49-F238E27FC236}">
                <a16:creationId xmlns:a16="http://schemas.microsoft.com/office/drawing/2014/main" id="{B2CE10CF-803A-B03A-F009-38FC4E2CC0EE}"/>
              </a:ext>
            </a:extLst>
          </p:cNvPr>
          <p:cNvPicPr>
            <a:picLocks noGrp="1" noChangeAspect="1"/>
          </p:cNvPicPr>
          <p:nvPr>
            <p:ph type="pic" sz="quarter" idx="10"/>
          </p:nvPr>
        </p:nvPicPr>
        <p:blipFill>
          <a:blip r:embed="rId2">
            <a:extLst>
              <a:ext uri="{837473B0-CC2E-450A-ABE3-18F120FF3D39}">
                <a1611:picAttrSrcUrl xmlns:a1611="http://schemas.microsoft.com/office/drawing/2016/11/main" r:id="rId3"/>
              </a:ext>
            </a:extLst>
          </a:blip>
          <a:srcRect l="17180" r="17180"/>
          <a:stretch/>
        </p:blipFill>
        <p:spPr/>
      </p:pic>
      <p:sp>
        <p:nvSpPr>
          <p:cNvPr id="7" name="Rectangle 6">
            <a:extLst>
              <a:ext uri="{FF2B5EF4-FFF2-40B4-BE49-F238E27FC236}">
                <a16:creationId xmlns:a16="http://schemas.microsoft.com/office/drawing/2014/main" id="{2B0ED54C-6477-694C-0BE2-C67AE6BD8CCA}"/>
              </a:ext>
            </a:extLst>
          </p:cNvPr>
          <p:cNvSpPr/>
          <p:nvPr/>
        </p:nvSpPr>
        <p:spPr>
          <a:xfrm>
            <a:off x="5360934" y="6120435"/>
            <a:ext cx="1713053"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Content Placeholder 1">
            <a:extLst>
              <a:ext uri="{FF2B5EF4-FFF2-40B4-BE49-F238E27FC236}">
                <a16:creationId xmlns:a16="http://schemas.microsoft.com/office/drawing/2014/main" id="{5799F34D-0161-D661-BBE5-2C7273805A71}"/>
              </a:ext>
            </a:extLst>
          </p:cNvPr>
          <p:cNvSpPr>
            <a:spLocks noGrp="1"/>
          </p:cNvSpPr>
          <p:nvPr>
            <p:ph sz="half" idx="1"/>
          </p:nvPr>
        </p:nvSpPr>
        <p:spPr>
          <a:xfrm>
            <a:off x="434711" y="5676261"/>
            <a:ext cx="5472000" cy="1045214"/>
          </a:xfrm>
        </p:spPr>
        <p:txBody>
          <a:bodyPr/>
          <a:lstStyle/>
          <a:p>
            <a:pPr marL="0" indent="0">
              <a:buNone/>
            </a:pPr>
            <a:r>
              <a:rPr lang="en-GB" sz="2000" b="1" dirty="0"/>
              <a:t>Attendees</a:t>
            </a:r>
            <a:r>
              <a:rPr lang="en-GB" sz="2000" dirty="0"/>
              <a:t>: 2 Parish Council representatives, 2 Residents and a Representative from The Wildlife Trust for Bedfordshire, Cambridgeshire &amp; Northamptonshire. </a:t>
            </a:r>
          </a:p>
          <a:p>
            <a:endParaRPr lang="en-GB" dirty="0"/>
          </a:p>
        </p:txBody>
      </p:sp>
      <p:sp>
        <p:nvSpPr>
          <p:cNvPr id="4" name="Content Placeholder 1">
            <a:extLst>
              <a:ext uri="{FF2B5EF4-FFF2-40B4-BE49-F238E27FC236}">
                <a16:creationId xmlns:a16="http://schemas.microsoft.com/office/drawing/2014/main" id="{D7CF186C-AD56-E48C-CEC1-1A82369CD137}"/>
              </a:ext>
            </a:extLst>
          </p:cNvPr>
          <p:cNvSpPr txBox="1">
            <a:spLocks/>
          </p:cNvSpPr>
          <p:nvPr/>
        </p:nvSpPr>
        <p:spPr>
          <a:xfrm>
            <a:off x="6419511" y="1214570"/>
            <a:ext cx="5472000" cy="5211430"/>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Corbel" panose="020B0503020204020204" pitchFamily="34" charset="0"/>
              <a:buNone/>
            </a:pPr>
            <a:r>
              <a:rPr lang="en-GB" sz="2000" dirty="0"/>
              <a:t>The next milestone is to work up a suggested plan for sign off. We also need to encourage more volunteers. </a:t>
            </a:r>
          </a:p>
          <a:p>
            <a:r>
              <a:rPr lang="en-GB" sz="2000" dirty="0"/>
              <a:t>Explore how best to provide water to the site. (Rachel)</a:t>
            </a:r>
          </a:p>
          <a:p>
            <a:r>
              <a:rPr lang="en-GB" sz="2000" dirty="0"/>
              <a:t>Source a volunteer carpenter to help with building planters (Rachel)</a:t>
            </a:r>
          </a:p>
          <a:p>
            <a:r>
              <a:rPr lang="en-GB" sz="2000" dirty="0"/>
              <a:t>Visit the area and draw up two or three potential plans (Jason)</a:t>
            </a:r>
          </a:p>
          <a:p>
            <a:r>
              <a:rPr lang="en-GB" sz="2000" dirty="0"/>
              <a:t>Encourage volunteers to join the implementation team. (All working group members)</a:t>
            </a:r>
          </a:p>
          <a:p>
            <a:r>
              <a:rPr lang="en-GB" sz="2000" dirty="0"/>
              <a:t>Encourage volunteers to form a “Hammond Garden” committee to maintain the area. (All working group members)</a:t>
            </a:r>
          </a:p>
          <a:p>
            <a:r>
              <a:rPr lang="en-GB" sz="2000" dirty="0"/>
              <a:t>Next meeting 6</a:t>
            </a:r>
            <a:r>
              <a:rPr lang="en-GB" sz="2000" baseline="30000" dirty="0"/>
              <a:t>th</a:t>
            </a:r>
            <a:r>
              <a:rPr lang="en-GB" sz="2000" dirty="0"/>
              <a:t> March 8pm (Contact </a:t>
            </a:r>
            <a:r>
              <a:rPr lang="en-GB" sz="2000" dirty="0">
                <a:hlinkClick r:id="rId4"/>
              </a:rPr>
              <a:t>rachel.thackray.gcpc@gmail.com</a:t>
            </a:r>
            <a:r>
              <a:rPr lang="en-GB" sz="2000" dirty="0"/>
              <a:t> for meeting location). </a:t>
            </a:r>
          </a:p>
          <a:p>
            <a:endParaRPr lang="en-GB" dirty="0"/>
          </a:p>
        </p:txBody>
      </p:sp>
    </p:spTree>
    <p:extLst>
      <p:ext uri="{BB962C8B-B14F-4D97-AF65-F5344CB8AC3E}">
        <p14:creationId xmlns:p14="http://schemas.microsoft.com/office/powerpoint/2010/main" val="126659504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2A07C35-37BC-F2C9-922E-530B0A58ECE3}"/>
              </a:ext>
            </a:extLst>
          </p:cNvPr>
          <p:cNvSpPr/>
          <p:nvPr/>
        </p:nvSpPr>
        <p:spPr>
          <a:xfrm>
            <a:off x="5278056" y="6018835"/>
            <a:ext cx="1713053"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7339B265-A83F-D514-E935-8855D72431A9}"/>
              </a:ext>
            </a:extLst>
          </p:cNvPr>
          <p:cNvSpPr>
            <a:spLocks noGrp="1"/>
          </p:cNvSpPr>
          <p:nvPr>
            <p:ph type="title"/>
          </p:nvPr>
        </p:nvSpPr>
        <p:spPr/>
        <p:txBody>
          <a:bodyPr/>
          <a:lstStyle/>
          <a:p>
            <a:r>
              <a:rPr lang="en-GB" dirty="0"/>
              <a:t>Overview – As is</a:t>
            </a:r>
          </a:p>
        </p:txBody>
      </p:sp>
      <p:sp>
        <p:nvSpPr>
          <p:cNvPr id="4" name="Slide Number Placeholder 3">
            <a:extLst>
              <a:ext uri="{FF2B5EF4-FFF2-40B4-BE49-F238E27FC236}">
                <a16:creationId xmlns:a16="http://schemas.microsoft.com/office/drawing/2014/main" id="{60E796F2-BC55-F727-5A0C-28CE17057881}"/>
              </a:ext>
            </a:extLst>
          </p:cNvPr>
          <p:cNvSpPr>
            <a:spLocks noGrp="1"/>
          </p:cNvSpPr>
          <p:nvPr>
            <p:ph type="sldNum" sz="quarter" idx="11"/>
          </p:nvPr>
        </p:nvSpPr>
        <p:spPr/>
        <p:txBody>
          <a:bodyPr/>
          <a:lstStyle/>
          <a:p>
            <a:fld id="{19B51A1E-902D-48AF-9020-955120F399B6}" type="slidenum">
              <a:rPr lang="en-US" noProof="0" smtClean="0"/>
              <a:pPr/>
              <a:t>2</a:t>
            </a:fld>
            <a:endParaRPr lang="en-US" noProof="0" dirty="0"/>
          </a:p>
        </p:txBody>
      </p:sp>
      <p:pic>
        <p:nvPicPr>
          <p:cNvPr id="1026" name="A5CB0DE61DD67F43A425B584D4B8C125@sct-15-20-4755-11-msonline-outlook-fb43a.templateTenant" descr="IMG_5940.jpg">
            <a:extLst>
              <a:ext uri="{FF2B5EF4-FFF2-40B4-BE49-F238E27FC236}">
                <a16:creationId xmlns:a16="http://schemas.microsoft.com/office/drawing/2014/main" id="{60B601DE-3110-356B-40FB-1FD59628D2A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112181" y="4026181"/>
            <a:ext cx="3594043" cy="2695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a:extLst>
              <a:ext uri="{FF2B5EF4-FFF2-40B4-BE49-F238E27FC236}">
                <a16:creationId xmlns:a16="http://schemas.microsoft.com/office/drawing/2014/main" id="{3D5F3DE8-AEEA-AF33-1C4B-9E98775814EF}"/>
              </a:ext>
            </a:extLst>
          </p:cNvPr>
          <p:cNvSpPr txBox="1"/>
          <p:nvPr/>
        </p:nvSpPr>
        <p:spPr>
          <a:xfrm>
            <a:off x="358278" y="5448595"/>
            <a:ext cx="4813676" cy="1200329"/>
          </a:xfrm>
          <a:prstGeom prst="rect">
            <a:avLst/>
          </a:prstGeom>
          <a:noFill/>
          <a:ln>
            <a:solidFill>
              <a:schemeClr val="accent1">
                <a:shade val="50000"/>
              </a:schemeClr>
            </a:solidFill>
          </a:ln>
        </p:spPr>
        <p:txBody>
          <a:bodyPr wrap="square" rtlCol="0">
            <a:spAutoFit/>
          </a:bodyPr>
          <a:lstStyle/>
          <a:p>
            <a:r>
              <a:rPr lang="en-GB" dirty="0"/>
              <a:t>There are currently two underused concreted areas within Pilgrim Close, Great Chesterford. Number 1: Hammond Garden, Number 2: Ratcliff Garden. One or both of these will be updated. </a:t>
            </a:r>
          </a:p>
        </p:txBody>
      </p:sp>
      <p:pic>
        <p:nvPicPr>
          <p:cNvPr id="8" name="Picture 7">
            <a:extLst>
              <a:ext uri="{FF2B5EF4-FFF2-40B4-BE49-F238E27FC236}">
                <a16:creationId xmlns:a16="http://schemas.microsoft.com/office/drawing/2014/main" id="{3E73C197-F92F-3940-5A06-D0F1A03CE210}"/>
              </a:ext>
            </a:extLst>
          </p:cNvPr>
          <p:cNvPicPr>
            <a:picLocks noChangeAspect="1"/>
          </p:cNvPicPr>
          <p:nvPr/>
        </p:nvPicPr>
        <p:blipFill>
          <a:blip r:embed="rId3"/>
          <a:stretch>
            <a:fillRect/>
          </a:stretch>
        </p:blipFill>
        <p:spPr>
          <a:xfrm>
            <a:off x="306174" y="1203163"/>
            <a:ext cx="5073907" cy="4170784"/>
          </a:xfrm>
          <a:prstGeom prst="rect">
            <a:avLst/>
          </a:prstGeom>
        </p:spPr>
      </p:pic>
      <p:sp>
        <p:nvSpPr>
          <p:cNvPr id="11" name="TextBox 10">
            <a:extLst>
              <a:ext uri="{FF2B5EF4-FFF2-40B4-BE49-F238E27FC236}">
                <a16:creationId xmlns:a16="http://schemas.microsoft.com/office/drawing/2014/main" id="{191F3982-49F6-0AF2-4A84-138635ED32B5}"/>
              </a:ext>
            </a:extLst>
          </p:cNvPr>
          <p:cNvSpPr txBox="1"/>
          <p:nvPr/>
        </p:nvSpPr>
        <p:spPr>
          <a:xfrm>
            <a:off x="9203186" y="1976795"/>
            <a:ext cx="2503038" cy="400110"/>
          </a:xfrm>
          <a:prstGeom prst="rect">
            <a:avLst/>
          </a:prstGeom>
          <a:noFill/>
          <a:ln>
            <a:solidFill>
              <a:schemeClr val="accent1">
                <a:shade val="50000"/>
              </a:schemeClr>
            </a:solidFill>
          </a:ln>
        </p:spPr>
        <p:txBody>
          <a:bodyPr wrap="square" rtlCol="0">
            <a:spAutoFit/>
          </a:bodyPr>
          <a:lstStyle/>
          <a:p>
            <a:r>
              <a:rPr lang="en-GB" sz="2000" dirty="0"/>
              <a:t>Number 1 on map</a:t>
            </a:r>
          </a:p>
        </p:txBody>
      </p:sp>
      <p:sp>
        <p:nvSpPr>
          <p:cNvPr id="12" name="TextBox 11">
            <a:extLst>
              <a:ext uri="{FF2B5EF4-FFF2-40B4-BE49-F238E27FC236}">
                <a16:creationId xmlns:a16="http://schemas.microsoft.com/office/drawing/2014/main" id="{404BCE94-6AB1-C1A4-75AD-1C87683955A9}"/>
              </a:ext>
            </a:extLst>
          </p:cNvPr>
          <p:cNvSpPr txBox="1"/>
          <p:nvPr/>
        </p:nvSpPr>
        <p:spPr>
          <a:xfrm>
            <a:off x="5494612" y="5252225"/>
            <a:ext cx="2503038" cy="400110"/>
          </a:xfrm>
          <a:prstGeom prst="rect">
            <a:avLst/>
          </a:prstGeom>
          <a:noFill/>
          <a:ln>
            <a:solidFill>
              <a:schemeClr val="accent1">
                <a:shade val="50000"/>
              </a:schemeClr>
            </a:solidFill>
          </a:ln>
        </p:spPr>
        <p:txBody>
          <a:bodyPr wrap="square" rtlCol="0">
            <a:spAutoFit/>
          </a:bodyPr>
          <a:lstStyle/>
          <a:p>
            <a:r>
              <a:rPr lang="en-GB" sz="2000" dirty="0"/>
              <a:t>Number 2 on map</a:t>
            </a:r>
          </a:p>
        </p:txBody>
      </p:sp>
      <p:pic>
        <p:nvPicPr>
          <p:cNvPr id="5" name="Picture 4" descr="A dirt road with trees on either side of it&#10;&#10;Description automatically generated with low confidence">
            <a:extLst>
              <a:ext uri="{FF2B5EF4-FFF2-40B4-BE49-F238E27FC236}">
                <a16:creationId xmlns:a16="http://schemas.microsoft.com/office/drawing/2014/main" id="{4A321D25-8C71-1339-68F2-AF544FB511B3}"/>
              </a:ext>
            </a:extLst>
          </p:cNvPr>
          <p:cNvPicPr>
            <a:picLocks noChangeAspect="1"/>
          </p:cNvPicPr>
          <p:nvPr/>
        </p:nvPicPr>
        <p:blipFill>
          <a:blip r:embed="rId4"/>
          <a:stretch>
            <a:fillRect/>
          </a:stretch>
        </p:blipFill>
        <p:spPr>
          <a:xfrm>
            <a:off x="5755383" y="1309489"/>
            <a:ext cx="3275357" cy="2456518"/>
          </a:xfrm>
          <a:prstGeom prst="rect">
            <a:avLst/>
          </a:prstGeom>
        </p:spPr>
      </p:pic>
    </p:spTree>
    <p:extLst>
      <p:ext uri="{BB962C8B-B14F-4D97-AF65-F5344CB8AC3E}">
        <p14:creationId xmlns:p14="http://schemas.microsoft.com/office/powerpoint/2010/main" val="160980185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p:txBody>
          <a:bodyPr/>
          <a:lstStyle/>
          <a:p>
            <a:r>
              <a:rPr lang="en-US" dirty="0"/>
              <a:t>Our Vision</a:t>
            </a:r>
            <a:endParaRPr lang="en-US" i="1" dirty="0"/>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3</a:t>
            </a:fld>
            <a:endParaRPr lang="en-US" dirty="0"/>
          </a:p>
        </p:txBody>
      </p:sp>
      <p:pic>
        <p:nvPicPr>
          <p:cNvPr id="8" name="Picture Placeholder 7">
            <a:extLst>
              <a:ext uri="{FF2B5EF4-FFF2-40B4-BE49-F238E27FC236}">
                <a16:creationId xmlns:a16="http://schemas.microsoft.com/office/drawing/2014/main" id="{DF1A28DA-2EA1-4CDF-B47F-FD077786E680}"/>
              </a:ext>
            </a:extLst>
          </p:cNvPr>
          <p:cNvPicPr>
            <a:picLocks noGrp="1" noChangeAspect="1"/>
          </p:cNvPicPr>
          <p:nvPr>
            <p:ph type="pic" sz="quarter" idx="12"/>
          </p:nvPr>
        </p:nvPicPr>
        <p:blipFill>
          <a:blip r:embed="rId2">
            <a:extLst>
              <a:ext uri="{837473B0-CC2E-450A-ABE3-18F120FF3D39}">
                <a1611:picAttrSrcUrl xmlns:a1611="http://schemas.microsoft.com/office/drawing/2016/11/main" r:id="rId3"/>
              </a:ext>
            </a:extLst>
          </a:blip>
          <a:srcRect/>
          <a:stretch/>
        </p:blipFill>
        <p:spPr>
          <a:xfrm>
            <a:off x="518194" y="731520"/>
            <a:ext cx="6193805" cy="5287315"/>
          </a:xfrm>
        </p:spPr>
      </p:pic>
      <p:sp>
        <p:nvSpPr>
          <p:cNvPr id="2" name="Rectangle 1">
            <a:extLst>
              <a:ext uri="{FF2B5EF4-FFF2-40B4-BE49-F238E27FC236}">
                <a16:creationId xmlns:a16="http://schemas.microsoft.com/office/drawing/2014/main" id="{8C6FA5E3-8A5A-5514-DAA5-C7C3D7B47C7C}"/>
              </a:ext>
            </a:extLst>
          </p:cNvPr>
          <p:cNvSpPr/>
          <p:nvPr/>
        </p:nvSpPr>
        <p:spPr>
          <a:xfrm>
            <a:off x="5278056" y="6018835"/>
            <a:ext cx="1713053"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ectangle 2">
            <a:extLst>
              <a:ext uri="{FF2B5EF4-FFF2-40B4-BE49-F238E27FC236}">
                <a16:creationId xmlns:a16="http://schemas.microsoft.com/office/drawing/2014/main" id="{CDCF43D0-DA51-DBCF-E6DA-0470F663F5C3}"/>
              </a:ext>
            </a:extLst>
          </p:cNvPr>
          <p:cNvSpPr/>
          <p:nvPr/>
        </p:nvSpPr>
        <p:spPr>
          <a:xfrm>
            <a:off x="5389816" y="6120435"/>
            <a:ext cx="1713053"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5CC3E648-6143-7C68-EF18-3DF24895631B}"/>
              </a:ext>
            </a:extLst>
          </p:cNvPr>
          <p:cNvSpPr/>
          <p:nvPr/>
        </p:nvSpPr>
        <p:spPr>
          <a:xfrm>
            <a:off x="7763269" y="3646701"/>
            <a:ext cx="2894571" cy="999487"/>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293860" y="136525"/>
            <a:ext cx="4690879" cy="6424768"/>
          </a:xfrm>
        </p:spPr>
        <p:txBody>
          <a:bodyPr/>
          <a:lstStyle/>
          <a:p>
            <a:pPr algn="ctr"/>
            <a:r>
              <a:rPr lang="en-US" sz="5000" dirty="0">
                <a:latin typeface="+mj-lt"/>
              </a:rPr>
              <a:t>Our Vision</a:t>
            </a:r>
          </a:p>
          <a:p>
            <a:pPr marL="342900" indent="-342900">
              <a:buFont typeface="Arial" panose="020B0604020202020204" pitchFamily="34" charset="0"/>
              <a:buChar char="•"/>
            </a:pPr>
            <a:r>
              <a:rPr lang="en-US" sz="2000" dirty="0"/>
              <a:t>A tranquil place to sit, chat, enjoy nature.</a:t>
            </a:r>
          </a:p>
          <a:p>
            <a:pPr marL="342900" indent="-342900">
              <a:buFont typeface="Arial" panose="020B0604020202020204" pitchFamily="34" charset="0"/>
              <a:buChar char="•"/>
            </a:pPr>
            <a:r>
              <a:rPr lang="en-GB" sz="2000" dirty="0"/>
              <a:t>Encourage a love and passion for the natural environment.</a:t>
            </a:r>
          </a:p>
          <a:p>
            <a:pPr marL="342900" indent="-342900">
              <a:buFont typeface="Arial" panose="020B0604020202020204" pitchFamily="34" charset="0"/>
              <a:buChar char="•"/>
            </a:pPr>
            <a:r>
              <a:rPr lang="en-GB" sz="2000" dirty="0"/>
              <a:t>Protect and enhance our local environment and wildlife</a:t>
            </a:r>
          </a:p>
          <a:p>
            <a:pPr marL="342900" indent="-342900">
              <a:buFont typeface="Arial" panose="020B0604020202020204" pitchFamily="34" charset="0"/>
              <a:buChar char="•"/>
            </a:pPr>
            <a:r>
              <a:rPr lang="en-GB" sz="2000" dirty="0"/>
              <a:t>Attract new wildlife to the area.</a:t>
            </a:r>
          </a:p>
          <a:p>
            <a:pPr marL="342900" indent="-342900">
              <a:buFont typeface="Arial" panose="020B0604020202020204" pitchFamily="34" charset="0"/>
              <a:buChar char="•"/>
            </a:pPr>
            <a:r>
              <a:rPr lang="en-GB" sz="2000" dirty="0"/>
              <a:t>Enhance community togetherness. </a:t>
            </a:r>
          </a:p>
          <a:p>
            <a:pPr marL="342900" indent="-342900">
              <a:buFont typeface="Arial" panose="020B0604020202020204" pitchFamily="34" charset="0"/>
              <a:buChar char="•"/>
            </a:pPr>
            <a:r>
              <a:rPr lang="en-GB" sz="2000" dirty="0"/>
              <a:t>Bring in plants and greenery to the area. </a:t>
            </a:r>
          </a:p>
          <a:p>
            <a:pPr marL="342900" indent="-342900">
              <a:buFont typeface="Arial" panose="020B0604020202020204" pitchFamily="34" charset="0"/>
              <a:buChar char="•"/>
            </a:pPr>
            <a:r>
              <a:rPr lang="en-GB" sz="2000" dirty="0"/>
              <a:t>Encourage intergenerational togetherness. </a:t>
            </a:r>
          </a:p>
          <a:p>
            <a:pPr marL="342900" indent="-342900">
              <a:buFont typeface="Arial" panose="020B0604020202020204" pitchFamily="34" charset="0"/>
              <a:buChar char="•"/>
            </a:pPr>
            <a:r>
              <a:rPr lang="en-GB" sz="2000" dirty="0"/>
              <a:t>Promote learning around the nature environment.</a:t>
            </a:r>
          </a:p>
          <a:p>
            <a:pPr marL="342900" indent="-342900">
              <a:buFont typeface="Arial" panose="020B0604020202020204" pitchFamily="34" charset="0"/>
              <a:buChar char="•"/>
            </a:pPr>
            <a:r>
              <a:rPr lang="en-GB" sz="1600" dirty="0"/>
              <a:t>NP - Protecting and  enhancing the site and setting of important sites and wildlife habitats. </a:t>
            </a:r>
          </a:p>
          <a:p>
            <a:pPr marL="342900" indent="-342900">
              <a:buFont typeface="Arial" panose="020B0604020202020204" pitchFamily="34" charset="0"/>
              <a:buChar char="•"/>
            </a:pPr>
            <a:r>
              <a:rPr lang="en-GB" sz="1600" dirty="0"/>
              <a:t>NP - Protect areas of biodiversity and encouraging increased biodiversity where opportunities exist to do so.  </a:t>
            </a:r>
          </a:p>
        </p:txBody>
      </p:sp>
    </p:spTree>
    <p:extLst>
      <p:ext uri="{BB962C8B-B14F-4D97-AF65-F5344CB8AC3E}">
        <p14:creationId xmlns:p14="http://schemas.microsoft.com/office/powerpoint/2010/main" val="40916746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9E8D2-855F-2894-00D2-FB9C4096B8FB}"/>
              </a:ext>
            </a:extLst>
          </p:cNvPr>
          <p:cNvSpPr>
            <a:spLocks noGrp="1"/>
          </p:cNvSpPr>
          <p:nvPr>
            <p:ph type="title"/>
          </p:nvPr>
        </p:nvSpPr>
        <p:spPr/>
        <p:txBody>
          <a:bodyPr/>
          <a:lstStyle/>
          <a:p>
            <a:r>
              <a:rPr lang="en-GB" dirty="0"/>
              <a:t>How will we achieve this? Initial Thoughts</a:t>
            </a:r>
          </a:p>
        </p:txBody>
      </p:sp>
      <p:sp>
        <p:nvSpPr>
          <p:cNvPr id="3" name="Slide Number Placeholder 2">
            <a:extLst>
              <a:ext uri="{FF2B5EF4-FFF2-40B4-BE49-F238E27FC236}">
                <a16:creationId xmlns:a16="http://schemas.microsoft.com/office/drawing/2014/main" id="{71E78323-6F55-7344-DA12-614FE3E67EA2}"/>
              </a:ext>
            </a:extLst>
          </p:cNvPr>
          <p:cNvSpPr>
            <a:spLocks noGrp="1"/>
          </p:cNvSpPr>
          <p:nvPr>
            <p:ph type="sldNum" sz="quarter" idx="11"/>
          </p:nvPr>
        </p:nvSpPr>
        <p:spPr/>
        <p:txBody>
          <a:bodyPr/>
          <a:lstStyle/>
          <a:p>
            <a:fld id="{19B51A1E-902D-48AF-9020-955120F399B6}" type="slidenum">
              <a:rPr lang="en-US" noProof="0" smtClean="0"/>
              <a:pPr/>
              <a:t>4</a:t>
            </a:fld>
            <a:endParaRPr lang="en-US" noProof="0" dirty="0"/>
          </a:p>
        </p:txBody>
      </p:sp>
      <p:sp>
        <p:nvSpPr>
          <p:cNvPr id="4" name="Rectangle 3">
            <a:extLst>
              <a:ext uri="{FF2B5EF4-FFF2-40B4-BE49-F238E27FC236}">
                <a16:creationId xmlns:a16="http://schemas.microsoft.com/office/drawing/2014/main" id="{B6DE0761-F179-89DB-B067-92B1100E6316}"/>
              </a:ext>
            </a:extLst>
          </p:cNvPr>
          <p:cNvSpPr/>
          <p:nvPr/>
        </p:nvSpPr>
        <p:spPr>
          <a:xfrm>
            <a:off x="5278056" y="6018835"/>
            <a:ext cx="1713053"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2DA9BD6B-2877-2695-7443-28F3ACE79B7D}"/>
              </a:ext>
            </a:extLst>
          </p:cNvPr>
          <p:cNvSpPr/>
          <p:nvPr/>
        </p:nvSpPr>
        <p:spPr>
          <a:xfrm>
            <a:off x="353072" y="2073483"/>
            <a:ext cx="4788095" cy="2896638"/>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rgbClr val="FF0000"/>
                </a:solidFill>
              </a:rPr>
              <a:t> </a:t>
            </a:r>
          </a:p>
        </p:txBody>
      </p:sp>
      <p:sp>
        <p:nvSpPr>
          <p:cNvPr id="6" name="TextBox 5">
            <a:extLst>
              <a:ext uri="{FF2B5EF4-FFF2-40B4-BE49-F238E27FC236}">
                <a16:creationId xmlns:a16="http://schemas.microsoft.com/office/drawing/2014/main" id="{806D3E2E-035F-98E7-24F6-7CF526C9D31C}"/>
              </a:ext>
            </a:extLst>
          </p:cNvPr>
          <p:cNvSpPr txBox="1"/>
          <p:nvPr/>
        </p:nvSpPr>
        <p:spPr>
          <a:xfrm>
            <a:off x="5393094" y="1126810"/>
            <a:ext cx="6282072" cy="5355312"/>
          </a:xfrm>
          <a:prstGeom prst="rect">
            <a:avLst/>
          </a:prstGeom>
          <a:noFill/>
        </p:spPr>
        <p:txBody>
          <a:bodyPr wrap="square" rtlCol="0">
            <a:spAutoFit/>
          </a:bodyPr>
          <a:lstStyle/>
          <a:p>
            <a:pPr marL="285750" indent="-285750">
              <a:buFont typeface="Arial" panose="020B0604020202020204" pitchFamily="34" charset="0"/>
              <a:buChar char="•"/>
            </a:pPr>
            <a:r>
              <a:rPr lang="en-GB" dirty="0">
                <a:latin typeface="Arial" panose="020B0604020202020204" pitchFamily="34" charset="0"/>
                <a:ea typeface="Times New Roman" panose="02020603050405020304" pitchFamily="18" charset="0"/>
                <a:cs typeface="Times New Roman" panose="02020603050405020304" pitchFamily="18" charset="0"/>
              </a:rPr>
              <a:t>Attract Wildlife and add greenery through </a:t>
            </a:r>
            <a:r>
              <a:rPr lang="en-GB" dirty="0">
                <a:effectLst/>
                <a:latin typeface="Arial" panose="020B0604020202020204" pitchFamily="34" charset="0"/>
                <a:ea typeface="Times New Roman" panose="02020603050405020304" pitchFamily="18" charset="0"/>
                <a:cs typeface="Times New Roman" panose="02020603050405020304" pitchFamily="18" charset="0"/>
              </a:rPr>
              <a:t>adding various bushes, plants and shrubbery and installing planters to house fruit, veg, flowers. </a:t>
            </a:r>
          </a:p>
          <a:p>
            <a:pPr marL="285750" indent="-285750">
              <a:buFont typeface="Arial" panose="020B0604020202020204" pitchFamily="34" charset="0"/>
              <a:buChar char="•"/>
            </a:pPr>
            <a:endParaRPr lang="en-GB" dirty="0">
              <a:effectLst/>
              <a:latin typeface="Arial" panose="020B0604020202020204" pitchFamily="34" charset="0"/>
              <a:ea typeface="Times New Roman" panose="02020603050405020304" pitchFamily="18" charset="0"/>
              <a:cs typeface="Times New Roman" panose="02020603050405020304" pitchFamily="18" charset="0"/>
            </a:endParaRPr>
          </a:p>
          <a:p>
            <a:pPr marL="285750" indent="-285750">
              <a:buFont typeface="Arial" panose="020B0604020202020204" pitchFamily="34" charset="0"/>
              <a:buChar char="•"/>
            </a:pPr>
            <a:r>
              <a:rPr lang="en-GB" dirty="0">
                <a:effectLst/>
                <a:latin typeface="Arial" panose="020B0604020202020204" pitchFamily="34" charset="0"/>
                <a:ea typeface="Times New Roman" panose="02020603050405020304" pitchFamily="18" charset="0"/>
                <a:cs typeface="Times New Roman" panose="02020603050405020304" pitchFamily="18" charset="0"/>
              </a:rPr>
              <a:t>Encourage a love and passion for the natural environment by hosting community days with topical talks and potentially demonstrations. </a:t>
            </a:r>
          </a:p>
          <a:p>
            <a:pPr marL="285750" indent="-285750">
              <a:buFont typeface="Arial" panose="020B0604020202020204" pitchFamily="34" charset="0"/>
              <a:buChar char="•"/>
            </a:pPr>
            <a:endParaRPr lang="en-GB" dirty="0">
              <a:effectLst/>
              <a:latin typeface="Arial" panose="020B0604020202020204" pitchFamily="34" charset="0"/>
              <a:ea typeface="Times New Roman" panose="02020603050405020304" pitchFamily="18" charset="0"/>
              <a:cs typeface="Times New Roman" panose="02020603050405020304" pitchFamily="18" charset="0"/>
            </a:endParaRPr>
          </a:p>
          <a:p>
            <a:pPr marL="285750" indent="-285750">
              <a:buFont typeface="Arial" panose="020B0604020202020204" pitchFamily="34" charset="0"/>
              <a:buChar char="•"/>
            </a:pPr>
            <a:r>
              <a:rPr lang="en-GB" dirty="0">
                <a:effectLst/>
                <a:latin typeface="Arial" panose="020B0604020202020204" pitchFamily="34" charset="0"/>
                <a:ea typeface="Times New Roman" panose="02020603050405020304" pitchFamily="18" charset="0"/>
                <a:cs typeface="Times New Roman" panose="02020603050405020304" pitchFamily="18" charset="0"/>
              </a:rPr>
              <a:t>Encourage people (especially children) to learn about their natural environment through various focus points; bug hotel/ magnifying station/weather station/bird houses/ sensory tube/ant farm. Ability </a:t>
            </a:r>
            <a:r>
              <a:rPr lang="en-GB" dirty="0">
                <a:latin typeface="Arial" panose="020B0604020202020204" pitchFamily="34" charset="0"/>
                <a:ea typeface="Times New Roman" panose="02020603050405020304" pitchFamily="18" charset="0"/>
                <a:cs typeface="Times New Roman" panose="02020603050405020304" pitchFamily="18" charset="0"/>
              </a:rPr>
              <a:t>to </a:t>
            </a:r>
            <a:r>
              <a:rPr lang="en-GB" dirty="0">
                <a:effectLst/>
                <a:latin typeface="Arial" panose="020B0604020202020204" pitchFamily="34" charset="0"/>
                <a:ea typeface="Times New Roman" panose="02020603050405020304" pitchFamily="18" charset="0"/>
                <a:cs typeface="Times New Roman" panose="02020603050405020304" pitchFamily="18" charset="0"/>
              </a:rPr>
              <a:t>use the facilities to plant and grow vegetables. </a:t>
            </a:r>
          </a:p>
          <a:p>
            <a:pPr marL="285750" indent="-285750">
              <a:buFont typeface="Arial" panose="020B0604020202020204" pitchFamily="34" charset="0"/>
              <a:buChar char="•"/>
            </a:pPr>
            <a:endParaRPr lang="en-GB" dirty="0">
              <a:effectLst/>
              <a:latin typeface="Arial" panose="020B0604020202020204" pitchFamily="34" charset="0"/>
              <a:ea typeface="Times New Roman" panose="02020603050405020304" pitchFamily="18" charset="0"/>
              <a:cs typeface="Times New Roman" panose="02020603050405020304" pitchFamily="18" charset="0"/>
            </a:endParaRPr>
          </a:p>
          <a:p>
            <a:pPr marL="285750" indent="-285750">
              <a:buFont typeface="Arial" panose="020B0604020202020204" pitchFamily="34" charset="0"/>
              <a:buChar char="•"/>
            </a:pPr>
            <a:r>
              <a:rPr lang="en-GB" dirty="0">
                <a:effectLst/>
                <a:latin typeface="Arial" panose="020B0604020202020204" pitchFamily="34" charset="0"/>
                <a:ea typeface="Times New Roman" panose="02020603050405020304" pitchFamily="18" charset="0"/>
                <a:cs typeface="Times New Roman" panose="02020603050405020304" pitchFamily="18" charset="0"/>
              </a:rPr>
              <a:t>Add benches so people of all ages can come and sit/have a picnic and enjoy the space. </a:t>
            </a:r>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r>
              <a:rPr lang="en-GB" dirty="0">
                <a:latin typeface="Arial" panose="020B0604020202020204" pitchFamily="34" charset="0"/>
                <a:cs typeface="Times New Roman" panose="02020603050405020304" pitchFamily="18" charset="0"/>
              </a:rPr>
              <a:t>Promote community togetherness through the development, use and maintenance of the space</a:t>
            </a:r>
          </a:p>
        </p:txBody>
      </p:sp>
      <p:pic>
        <p:nvPicPr>
          <p:cNvPr id="8" name="Picture 7" descr="Question mark on green pastel background">
            <a:extLst>
              <a:ext uri="{FF2B5EF4-FFF2-40B4-BE49-F238E27FC236}">
                <a16:creationId xmlns:a16="http://schemas.microsoft.com/office/drawing/2014/main" id="{429842AA-AB94-995E-9262-BF83D423F16A}"/>
              </a:ext>
            </a:extLst>
          </p:cNvPr>
          <p:cNvPicPr>
            <a:picLocks noChangeAspect="1"/>
          </p:cNvPicPr>
          <p:nvPr/>
        </p:nvPicPr>
        <p:blipFill>
          <a:blip r:embed="rId2"/>
          <a:stretch>
            <a:fillRect/>
          </a:stretch>
        </p:blipFill>
        <p:spPr>
          <a:xfrm>
            <a:off x="894252" y="2121529"/>
            <a:ext cx="3798123" cy="2848592"/>
          </a:xfrm>
          <a:prstGeom prst="rect">
            <a:avLst/>
          </a:prstGeom>
        </p:spPr>
      </p:pic>
    </p:spTree>
    <p:extLst>
      <p:ext uri="{BB962C8B-B14F-4D97-AF65-F5344CB8AC3E}">
        <p14:creationId xmlns:p14="http://schemas.microsoft.com/office/powerpoint/2010/main" val="11466042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8623A-1701-BD8B-D2F4-9BB00A84BEAD}"/>
              </a:ext>
            </a:extLst>
          </p:cNvPr>
          <p:cNvSpPr>
            <a:spLocks noGrp="1"/>
          </p:cNvSpPr>
          <p:nvPr>
            <p:ph type="title"/>
          </p:nvPr>
        </p:nvSpPr>
        <p:spPr/>
        <p:txBody>
          <a:bodyPr/>
          <a:lstStyle/>
          <a:p>
            <a:r>
              <a:rPr lang="en-GB" dirty="0"/>
              <a:t> </a:t>
            </a:r>
          </a:p>
        </p:txBody>
      </p:sp>
      <p:sp>
        <p:nvSpPr>
          <p:cNvPr id="3" name="Slide Number Placeholder 2">
            <a:extLst>
              <a:ext uri="{FF2B5EF4-FFF2-40B4-BE49-F238E27FC236}">
                <a16:creationId xmlns:a16="http://schemas.microsoft.com/office/drawing/2014/main" id="{B38D22B1-3B0F-ED17-FE9E-400DC4642D5B}"/>
              </a:ext>
            </a:extLst>
          </p:cNvPr>
          <p:cNvSpPr>
            <a:spLocks noGrp="1"/>
          </p:cNvSpPr>
          <p:nvPr>
            <p:ph type="sldNum" sz="quarter" idx="11"/>
          </p:nvPr>
        </p:nvSpPr>
        <p:spPr/>
        <p:txBody>
          <a:bodyPr/>
          <a:lstStyle/>
          <a:p>
            <a:fld id="{19B51A1E-902D-48AF-9020-955120F399B6}" type="slidenum">
              <a:rPr lang="en-US" noProof="0" smtClean="0"/>
              <a:pPr/>
              <a:t>5</a:t>
            </a:fld>
            <a:endParaRPr lang="en-US" noProof="0" dirty="0"/>
          </a:p>
        </p:txBody>
      </p:sp>
      <p:sp>
        <p:nvSpPr>
          <p:cNvPr id="4" name="Subtitle 3">
            <a:extLst>
              <a:ext uri="{FF2B5EF4-FFF2-40B4-BE49-F238E27FC236}">
                <a16:creationId xmlns:a16="http://schemas.microsoft.com/office/drawing/2014/main" id="{AAE30698-22B8-995D-782D-3B03A65A2CA6}"/>
              </a:ext>
            </a:extLst>
          </p:cNvPr>
          <p:cNvSpPr>
            <a:spLocks noGrp="1"/>
          </p:cNvSpPr>
          <p:nvPr>
            <p:ph type="subTitle" idx="1"/>
          </p:nvPr>
        </p:nvSpPr>
        <p:spPr>
          <a:xfrm>
            <a:off x="261257" y="494523"/>
            <a:ext cx="4761470" cy="1884783"/>
          </a:xfrm>
        </p:spPr>
        <p:txBody>
          <a:bodyPr/>
          <a:lstStyle/>
          <a:p>
            <a:r>
              <a:rPr lang="en-GB" b="1" dirty="0"/>
              <a:t>Available Funds</a:t>
            </a:r>
          </a:p>
          <a:p>
            <a:r>
              <a:rPr lang="en-GB" dirty="0"/>
              <a:t>£500 awarded by UDC</a:t>
            </a:r>
          </a:p>
          <a:p>
            <a:r>
              <a:rPr lang="en-GB" dirty="0"/>
              <a:t>£7850 awarded by Essex, Climate Action Challenge Fund. To include: </a:t>
            </a:r>
          </a:p>
        </p:txBody>
      </p:sp>
      <p:pic>
        <p:nvPicPr>
          <p:cNvPr id="7" name="Picture Placeholder 6">
            <a:extLst>
              <a:ext uri="{FF2B5EF4-FFF2-40B4-BE49-F238E27FC236}">
                <a16:creationId xmlns:a16="http://schemas.microsoft.com/office/drawing/2014/main" id="{23725421-C3D8-CD49-AFAA-D525A0AEC6E0}"/>
              </a:ext>
            </a:extLst>
          </p:cNvPr>
          <p:cNvPicPr>
            <a:picLocks noGrp="1" noChangeAspect="1"/>
          </p:cNvPicPr>
          <p:nvPr>
            <p:ph type="pic" sz="quarter" idx="12"/>
          </p:nvPr>
        </p:nvPicPr>
        <p:blipFill>
          <a:blip r:embed="rId2">
            <a:extLst>
              <a:ext uri="{837473B0-CC2E-450A-ABE3-18F120FF3D39}">
                <a1611:picAttrSrcUrl xmlns:a1611="http://schemas.microsoft.com/office/drawing/2016/11/main" r:id="rId3"/>
              </a:ext>
            </a:extLst>
          </a:blip>
          <a:srcRect l="8859" r="8859"/>
          <a:stretch/>
        </p:blipFill>
        <p:spPr>
          <a:xfrm>
            <a:off x="5244004" y="427529"/>
            <a:ext cx="6832795" cy="5536095"/>
          </a:xfrm>
        </p:spPr>
      </p:pic>
      <p:sp>
        <p:nvSpPr>
          <p:cNvPr id="9" name="Rectangle 8">
            <a:extLst>
              <a:ext uri="{FF2B5EF4-FFF2-40B4-BE49-F238E27FC236}">
                <a16:creationId xmlns:a16="http://schemas.microsoft.com/office/drawing/2014/main" id="{50D10309-8040-6ABA-535D-28284648A344}"/>
              </a:ext>
            </a:extLst>
          </p:cNvPr>
          <p:cNvSpPr/>
          <p:nvPr/>
        </p:nvSpPr>
        <p:spPr>
          <a:xfrm>
            <a:off x="5360934" y="6120435"/>
            <a:ext cx="1713053"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5" name="Table 4">
            <a:extLst>
              <a:ext uri="{FF2B5EF4-FFF2-40B4-BE49-F238E27FC236}">
                <a16:creationId xmlns:a16="http://schemas.microsoft.com/office/drawing/2014/main" id="{F8E0D80D-5E57-AF3A-8796-4612663288CD}"/>
              </a:ext>
            </a:extLst>
          </p:cNvPr>
          <p:cNvGraphicFramePr>
            <a:graphicFrameLocks noGrp="1"/>
          </p:cNvGraphicFramePr>
          <p:nvPr>
            <p:extLst>
              <p:ext uri="{D42A27DB-BD31-4B8C-83A1-F6EECF244321}">
                <p14:modId xmlns:p14="http://schemas.microsoft.com/office/powerpoint/2010/main" val="1616682270"/>
              </p:ext>
            </p:extLst>
          </p:nvPr>
        </p:nvGraphicFramePr>
        <p:xfrm>
          <a:off x="115728" y="2469652"/>
          <a:ext cx="4761470" cy="3557660"/>
        </p:xfrm>
        <a:graphic>
          <a:graphicData uri="http://schemas.openxmlformats.org/drawingml/2006/table">
            <a:tbl>
              <a:tblPr firstRow="1" firstCol="1" bandRow="1">
                <a:tableStyleId>{BC89EF96-8CEA-46FF-86C4-4CE0E7609802}</a:tableStyleId>
              </a:tblPr>
              <a:tblGrid>
                <a:gridCol w="4761470">
                  <a:extLst>
                    <a:ext uri="{9D8B030D-6E8A-4147-A177-3AD203B41FA5}">
                      <a16:colId xmlns:a16="http://schemas.microsoft.com/office/drawing/2014/main" val="1543907483"/>
                    </a:ext>
                  </a:extLst>
                </a:gridCol>
              </a:tblGrid>
              <a:tr h="235340">
                <a:tc>
                  <a:txBody>
                    <a:bodyPr/>
                    <a:lstStyle/>
                    <a:p>
                      <a:pPr>
                        <a:spcBef>
                          <a:spcPts val="600"/>
                        </a:spcBef>
                        <a:spcAft>
                          <a:spcPts val="600"/>
                        </a:spcAft>
                      </a:pPr>
                      <a:r>
                        <a:rPr lang="en-GB" sz="1400" dirty="0">
                          <a:effectLst/>
                          <a:latin typeface="Arial" panose="020B0604020202020204" pitchFamily="34" charset="0"/>
                          <a:ea typeface="+mn-ea"/>
                          <a:cs typeface="Times New Roman" panose="02020603050405020304" pitchFamily="18" charset="0"/>
                        </a:rPr>
                        <a:t>Item</a:t>
                      </a:r>
                    </a:p>
                  </a:txBody>
                  <a:tcPr marL="68580" marR="68580" marT="0" marB="0"/>
                </a:tc>
                <a:extLst>
                  <a:ext uri="{0D108BD9-81ED-4DB2-BD59-A6C34878D82A}">
                    <a16:rowId xmlns:a16="http://schemas.microsoft.com/office/drawing/2014/main" val="3950966948"/>
                  </a:ext>
                </a:extLst>
              </a:tr>
              <a:tr h="243112">
                <a:tc>
                  <a:txBody>
                    <a:bodyPr/>
                    <a:lstStyle/>
                    <a:p>
                      <a:pPr>
                        <a:spcBef>
                          <a:spcPts val="600"/>
                        </a:spcBef>
                        <a:spcAft>
                          <a:spcPts val="600"/>
                        </a:spcAft>
                      </a:pPr>
                      <a:r>
                        <a:rPr lang="en-GB" sz="1600" dirty="0">
                          <a:effectLst/>
                        </a:rPr>
                        <a:t>2 x picnic bench </a:t>
                      </a:r>
                      <a:endParaRPr lang="en-GB" sz="1600" dirty="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3300431054"/>
                  </a:ext>
                </a:extLst>
              </a:tr>
              <a:tr h="255639">
                <a:tc>
                  <a:txBody>
                    <a:bodyPr/>
                    <a:lstStyle/>
                    <a:p>
                      <a:pPr>
                        <a:spcBef>
                          <a:spcPts val="600"/>
                        </a:spcBef>
                        <a:spcAft>
                          <a:spcPts val="600"/>
                        </a:spcAft>
                      </a:pPr>
                      <a:r>
                        <a:rPr lang="en-GB" sz="1600" dirty="0">
                          <a:effectLst/>
                        </a:rPr>
                        <a:t>3 X large planters</a:t>
                      </a:r>
                    </a:p>
                    <a:p>
                      <a:pPr>
                        <a:spcBef>
                          <a:spcPts val="600"/>
                        </a:spcBef>
                        <a:spcAft>
                          <a:spcPts val="600"/>
                        </a:spcAft>
                      </a:pPr>
                      <a:r>
                        <a:rPr lang="en-GB" sz="1600" dirty="0">
                          <a:effectLst/>
                        </a:rPr>
                        <a:t> </a:t>
                      </a:r>
                      <a:endParaRPr lang="en-GB" sz="1600" dirty="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3078726121"/>
                  </a:ext>
                </a:extLst>
              </a:tr>
              <a:tr h="235340">
                <a:tc>
                  <a:txBody>
                    <a:bodyPr/>
                    <a:lstStyle/>
                    <a:p>
                      <a:pPr>
                        <a:spcBef>
                          <a:spcPts val="600"/>
                        </a:spcBef>
                        <a:spcAft>
                          <a:spcPts val="600"/>
                        </a:spcAft>
                      </a:pPr>
                      <a:r>
                        <a:rPr lang="en-GB" sz="1600" dirty="0">
                          <a:effectLst/>
                        </a:rPr>
                        <a:t>Shrubs/ bushes/ fruit trees/ vegetable plants/ flowers</a:t>
                      </a:r>
                      <a:endParaRPr lang="en-GB" sz="1600" dirty="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3205030856"/>
                  </a:ext>
                </a:extLst>
              </a:tr>
              <a:tr h="470680">
                <a:tc>
                  <a:txBody>
                    <a:bodyPr/>
                    <a:lstStyle/>
                    <a:p>
                      <a:pPr>
                        <a:spcBef>
                          <a:spcPts val="600"/>
                        </a:spcBef>
                        <a:spcAft>
                          <a:spcPts val="600"/>
                        </a:spcAft>
                      </a:pPr>
                      <a:r>
                        <a:rPr lang="en-GB" sz="1600" dirty="0">
                          <a:effectLst/>
                        </a:rPr>
                        <a:t>Bug hotel/ magnifying station/weather station/bird houses/ sensory tube/ant farm/hedgehog hide, butterfly hotel, bat boxes/ solitary bee habitats</a:t>
                      </a:r>
                      <a:endParaRPr lang="en-GB" sz="1600" dirty="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957448388"/>
                  </a:ext>
                </a:extLst>
              </a:tr>
              <a:tr h="235340">
                <a:tc>
                  <a:txBody>
                    <a:bodyPr/>
                    <a:lstStyle/>
                    <a:p>
                      <a:pPr>
                        <a:spcBef>
                          <a:spcPts val="600"/>
                        </a:spcBef>
                        <a:spcAft>
                          <a:spcPts val="600"/>
                        </a:spcAft>
                      </a:pPr>
                      <a:r>
                        <a:rPr lang="en-GB" sz="1600">
                          <a:effectLst/>
                        </a:rPr>
                        <a:t>Demonstration table</a:t>
                      </a:r>
                      <a:endParaRPr lang="en-GB" sz="160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693433006"/>
                  </a:ext>
                </a:extLst>
              </a:tr>
              <a:tr h="235340">
                <a:tc>
                  <a:txBody>
                    <a:bodyPr/>
                    <a:lstStyle/>
                    <a:p>
                      <a:pPr>
                        <a:spcBef>
                          <a:spcPts val="600"/>
                        </a:spcBef>
                        <a:spcAft>
                          <a:spcPts val="600"/>
                        </a:spcAft>
                      </a:pPr>
                      <a:r>
                        <a:rPr lang="en-GB" sz="1600">
                          <a:effectLst/>
                        </a:rPr>
                        <a:t>Installation costs</a:t>
                      </a:r>
                      <a:endParaRPr lang="en-GB" sz="160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2307293622"/>
                  </a:ext>
                </a:extLst>
              </a:tr>
              <a:tr h="235340">
                <a:tc>
                  <a:txBody>
                    <a:bodyPr/>
                    <a:lstStyle/>
                    <a:p>
                      <a:pPr>
                        <a:spcBef>
                          <a:spcPts val="600"/>
                        </a:spcBef>
                        <a:spcAft>
                          <a:spcPts val="600"/>
                        </a:spcAft>
                      </a:pPr>
                      <a:r>
                        <a:rPr lang="en-GB" sz="1600">
                          <a:effectLst/>
                        </a:rPr>
                        <a:t>Signage</a:t>
                      </a:r>
                      <a:endParaRPr lang="en-GB" sz="160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3541216638"/>
                  </a:ext>
                </a:extLst>
              </a:tr>
              <a:tr h="235340">
                <a:tc>
                  <a:txBody>
                    <a:bodyPr/>
                    <a:lstStyle/>
                    <a:p>
                      <a:pPr>
                        <a:spcBef>
                          <a:spcPts val="600"/>
                        </a:spcBef>
                        <a:spcAft>
                          <a:spcPts val="600"/>
                        </a:spcAft>
                      </a:pPr>
                      <a:r>
                        <a:rPr lang="en-GB" sz="1600">
                          <a:effectLst/>
                        </a:rPr>
                        <a:t>Pond and pond plants</a:t>
                      </a:r>
                      <a:endParaRPr lang="en-GB" sz="160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3332344197"/>
                  </a:ext>
                </a:extLst>
              </a:tr>
              <a:tr h="235340">
                <a:tc>
                  <a:txBody>
                    <a:bodyPr/>
                    <a:lstStyle/>
                    <a:p>
                      <a:pPr>
                        <a:spcBef>
                          <a:spcPts val="600"/>
                        </a:spcBef>
                        <a:spcAft>
                          <a:spcPts val="600"/>
                        </a:spcAft>
                      </a:pPr>
                      <a:r>
                        <a:rPr lang="en-GB" sz="1600">
                          <a:effectLst/>
                        </a:rPr>
                        <a:t>Basic compost heap</a:t>
                      </a:r>
                      <a:endParaRPr lang="en-GB" sz="160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1424235930"/>
                  </a:ext>
                </a:extLst>
              </a:tr>
              <a:tr h="235340">
                <a:tc>
                  <a:txBody>
                    <a:bodyPr/>
                    <a:lstStyle/>
                    <a:p>
                      <a:pPr>
                        <a:spcBef>
                          <a:spcPts val="600"/>
                        </a:spcBef>
                        <a:spcAft>
                          <a:spcPts val="600"/>
                        </a:spcAft>
                      </a:pPr>
                      <a:r>
                        <a:rPr lang="en-GB" sz="1600" dirty="0">
                          <a:effectLst/>
                        </a:rPr>
                        <a:t>Water butt</a:t>
                      </a:r>
                      <a:endParaRPr lang="en-GB" sz="1600" dirty="0">
                        <a:effectLst/>
                        <a:latin typeface="Arial" panose="020B0604020202020204" pitchFamily="34" charset="0"/>
                        <a:ea typeface="+mn-ea"/>
                        <a:cs typeface="Times New Roman" panose="02020603050405020304" pitchFamily="18" charset="0"/>
                      </a:endParaRPr>
                    </a:p>
                  </a:txBody>
                  <a:tcPr marL="68580" marR="68580" marT="0" marB="0"/>
                </a:tc>
                <a:extLst>
                  <a:ext uri="{0D108BD9-81ED-4DB2-BD59-A6C34878D82A}">
                    <a16:rowId xmlns:a16="http://schemas.microsoft.com/office/drawing/2014/main" val="1020902039"/>
                  </a:ext>
                </a:extLst>
              </a:tr>
            </a:tbl>
          </a:graphicData>
        </a:graphic>
      </p:graphicFrame>
    </p:spTree>
    <p:extLst>
      <p:ext uri="{BB962C8B-B14F-4D97-AF65-F5344CB8AC3E}">
        <p14:creationId xmlns:p14="http://schemas.microsoft.com/office/powerpoint/2010/main" val="266519244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DDD628-8AF9-1689-30E5-A9CB039784E8}"/>
              </a:ext>
            </a:extLst>
          </p:cNvPr>
          <p:cNvSpPr>
            <a:spLocks noGrp="1"/>
          </p:cNvSpPr>
          <p:nvPr>
            <p:ph type="title"/>
          </p:nvPr>
        </p:nvSpPr>
        <p:spPr/>
        <p:txBody>
          <a:bodyPr/>
          <a:lstStyle/>
          <a:p>
            <a:r>
              <a:rPr lang="en-GB" dirty="0"/>
              <a:t>High Level Plan and Activities </a:t>
            </a:r>
          </a:p>
        </p:txBody>
      </p:sp>
      <p:sp>
        <p:nvSpPr>
          <p:cNvPr id="3" name="Slide Number Placeholder 2">
            <a:extLst>
              <a:ext uri="{FF2B5EF4-FFF2-40B4-BE49-F238E27FC236}">
                <a16:creationId xmlns:a16="http://schemas.microsoft.com/office/drawing/2014/main" id="{8AA7B370-AC6F-9B36-D7EE-30C83014605C}"/>
              </a:ext>
            </a:extLst>
          </p:cNvPr>
          <p:cNvSpPr>
            <a:spLocks noGrp="1"/>
          </p:cNvSpPr>
          <p:nvPr>
            <p:ph type="sldNum" sz="quarter" idx="11"/>
          </p:nvPr>
        </p:nvSpPr>
        <p:spPr/>
        <p:txBody>
          <a:bodyPr/>
          <a:lstStyle/>
          <a:p>
            <a:fld id="{19B51A1E-902D-48AF-9020-955120F399B6}" type="slidenum">
              <a:rPr lang="en-US" noProof="0" smtClean="0"/>
              <a:pPr/>
              <a:t>6</a:t>
            </a:fld>
            <a:endParaRPr lang="en-US" noProof="0" dirty="0"/>
          </a:p>
        </p:txBody>
      </p:sp>
      <p:sp>
        <p:nvSpPr>
          <p:cNvPr id="4" name="Subtitle 3">
            <a:extLst>
              <a:ext uri="{FF2B5EF4-FFF2-40B4-BE49-F238E27FC236}">
                <a16:creationId xmlns:a16="http://schemas.microsoft.com/office/drawing/2014/main" id="{E529FA50-2119-F40C-562F-A0394EC9D6F2}"/>
              </a:ext>
            </a:extLst>
          </p:cNvPr>
          <p:cNvSpPr txBox="1">
            <a:spLocks/>
          </p:cNvSpPr>
          <p:nvPr/>
        </p:nvSpPr>
        <p:spPr>
          <a:xfrm>
            <a:off x="559302" y="1383774"/>
            <a:ext cx="3638852" cy="4607451"/>
          </a:xfrm>
          <a:prstGeom prst="rect">
            <a:avLst/>
          </a:prstGeom>
          <a:ln w="34925">
            <a:solidFill>
              <a:schemeClr val="accent1"/>
            </a:solidFill>
          </a:ln>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b="1" dirty="0"/>
              <a:t>Implementation</a:t>
            </a:r>
          </a:p>
          <a:p>
            <a:r>
              <a:rPr lang="en-GB" dirty="0"/>
              <a:t>Form a working group</a:t>
            </a:r>
          </a:p>
          <a:p>
            <a:r>
              <a:rPr lang="en-GB" dirty="0"/>
              <a:t>Kick off meeting</a:t>
            </a:r>
          </a:p>
          <a:p>
            <a:r>
              <a:rPr lang="en-GB" dirty="0"/>
              <a:t>Design a plan</a:t>
            </a:r>
          </a:p>
          <a:p>
            <a:r>
              <a:rPr lang="en-GB" dirty="0"/>
              <a:t>Get sign off on plan from Parish Council  </a:t>
            </a:r>
          </a:p>
          <a:p>
            <a:r>
              <a:rPr lang="en-GB" dirty="0"/>
              <a:t>Update meetings</a:t>
            </a:r>
          </a:p>
          <a:p>
            <a:r>
              <a:rPr lang="en-GB" dirty="0"/>
              <a:t>Source equipment and materials</a:t>
            </a:r>
          </a:p>
          <a:p>
            <a:r>
              <a:rPr lang="en-GB" dirty="0"/>
              <a:t>1 or 2 Community day to implement space (Inc. refreshments)</a:t>
            </a:r>
          </a:p>
          <a:p>
            <a:r>
              <a:rPr lang="en-GB" dirty="0"/>
              <a:t>Grand opening (Inc. refreshments, demonstration, talk?)</a:t>
            </a:r>
          </a:p>
          <a:p>
            <a:endParaRPr lang="en-GB" dirty="0"/>
          </a:p>
        </p:txBody>
      </p:sp>
      <p:sp>
        <p:nvSpPr>
          <p:cNvPr id="5" name="Rectangle 4">
            <a:extLst>
              <a:ext uri="{FF2B5EF4-FFF2-40B4-BE49-F238E27FC236}">
                <a16:creationId xmlns:a16="http://schemas.microsoft.com/office/drawing/2014/main" id="{C5D053DE-980B-3BBC-CFB4-61B18493B86C}"/>
              </a:ext>
            </a:extLst>
          </p:cNvPr>
          <p:cNvSpPr/>
          <p:nvPr/>
        </p:nvSpPr>
        <p:spPr>
          <a:xfrm>
            <a:off x="5305426" y="6120435"/>
            <a:ext cx="1797444"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Subtitle 3">
            <a:extLst>
              <a:ext uri="{FF2B5EF4-FFF2-40B4-BE49-F238E27FC236}">
                <a16:creationId xmlns:a16="http://schemas.microsoft.com/office/drawing/2014/main" id="{A242F81F-64A1-B27D-20E1-5B4DD4749582}"/>
              </a:ext>
            </a:extLst>
          </p:cNvPr>
          <p:cNvSpPr txBox="1">
            <a:spLocks/>
          </p:cNvSpPr>
          <p:nvPr/>
        </p:nvSpPr>
        <p:spPr>
          <a:xfrm>
            <a:off x="4350403" y="1383774"/>
            <a:ext cx="3638852" cy="2540525"/>
          </a:xfrm>
          <a:prstGeom prst="rect">
            <a:avLst/>
          </a:prstGeom>
          <a:ln w="34925">
            <a:solidFill>
              <a:schemeClr val="accent1"/>
            </a:solidFill>
          </a:ln>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b="1" dirty="0"/>
              <a:t>Village Comms</a:t>
            </a:r>
          </a:p>
          <a:p>
            <a:r>
              <a:rPr lang="en-GB" dirty="0"/>
              <a:t>Drop in session to share plan?</a:t>
            </a:r>
          </a:p>
          <a:p>
            <a:r>
              <a:rPr lang="en-GB" dirty="0"/>
              <a:t>Communicate progress via Facebook, google groups and website</a:t>
            </a:r>
          </a:p>
          <a:p>
            <a:r>
              <a:rPr lang="en-GB" dirty="0"/>
              <a:t>Encourage people to community days. (leaflets? Facebook, google groups, website)</a:t>
            </a:r>
          </a:p>
        </p:txBody>
      </p:sp>
      <p:sp>
        <p:nvSpPr>
          <p:cNvPr id="8" name="Subtitle 3">
            <a:extLst>
              <a:ext uri="{FF2B5EF4-FFF2-40B4-BE49-F238E27FC236}">
                <a16:creationId xmlns:a16="http://schemas.microsoft.com/office/drawing/2014/main" id="{65C35389-2291-7287-7B57-E8E7FB4A7025}"/>
              </a:ext>
            </a:extLst>
          </p:cNvPr>
          <p:cNvSpPr txBox="1">
            <a:spLocks/>
          </p:cNvSpPr>
          <p:nvPr/>
        </p:nvSpPr>
        <p:spPr>
          <a:xfrm>
            <a:off x="8141504" y="1383774"/>
            <a:ext cx="3638852" cy="3491885"/>
          </a:xfrm>
          <a:prstGeom prst="rect">
            <a:avLst/>
          </a:prstGeom>
          <a:ln w="34925">
            <a:solidFill>
              <a:schemeClr val="accent4"/>
            </a:solidFill>
          </a:ln>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b="1" dirty="0"/>
              <a:t>Post Implementation</a:t>
            </a:r>
          </a:p>
          <a:p>
            <a:r>
              <a:rPr lang="en-GB" dirty="0"/>
              <a:t>Form Hammond Garden committee. To</a:t>
            </a:r>
          </a:p>
          <a:p>
            <a:pPr lvl="1"/>
            <a:r>
              <a:rPr lang="en-GB" dirty="0"/>
              <a:t>Ensure ongoing maintenance</a:t>
            </a:r>
          </a:p>
          <a:p>
            <a:pPr lvl="1"/>
            <a:r>
              <a:rPr lang="en-GB" dirty="0"/>
              <a:t>Plan and execute community days. (Talks, demonstrations, picnics) </a:t>
            </a:r>
          </a:p>
          <a:p>
            <a:pPr lvl="1"/>
            <a:r>
              <a:rPr lang="en-GB" dirty="0"/>
              <a:t>Encourage use of the space (plant and harvest vegetables, sit and chat). </a:t>
            </a:r>
          </a:p>
          <a:p>
            <a:pPr lvl="1"/>
            <a:r>
              <a:rPr lang="en-GB" dirty="0"/>
              <a:t>Encourage intergenerational activities. </a:t>
            </a:r>
          </a:p>
          <a:p>
            <a:endParaRPr lang="en-GB" dirty="0"/>
          </a:p>
        </p:txBody>
      </p:sp>
    </p:spTree>
    <p:extLst>
      <p:ext uri="{BB962C8B-B14F-4D97-AF65-F5344CB8AC3E}">
        <p14:creationId xmlns:p14="http://schemas.microsoft.com/office/powerpoint/2010/main" val="48257685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dirty="0"/>
              <a:t>Role of the Hammond Gardens Working Group</a:t>
            </a:r>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a:xfrm>
            <a:off x="6299887" y="1259999"/>
            <a:ext cx="5472001" cy="1446500"/>
          </a:xfrm>
        </p:spPr>
        <p:txBody>
          <a:bodyPr/>
          <a:lstStyle/>
          <a:p>
            <a:r>
              <a:rPr lang="en-US" sz="1600" dirty="0"/>
              <a:t>In order to realise this project, we need a team of volunteers able to help guide, shape and drive this project. Not everyone needs to be involved in every task but having a consistent core group to attend regular progress meetings will help the smooth running of this project. </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7</a:t>
            </a:fld>
            <a:endParaRPr lang="en-US" dirty="0"/>
          </a:p>
        </p:txBody>
      </p:sp>
      <p:pic>
        <p:nvPicPr>
          <p:cNvPr id="9" name="Picture Placeholder 8">
            <a:extLst>
              <a:ext uri="{FF2B5EF4-FFF2-40B4-BE49-F238E27FC236}">
                <a16:creationId xmlns:a16="http://schemas.microsoft.com/office/drawing/2014/main" id="{FF3782D3-BCA3-4DBA-B46C-1AC17B4527E0}"/>
              </a:ext>
            </a:extLst>
          </p:cNvPr>
          <p:cNvPicPr>
            <a:picLocks noGrp="1" noChangeAspect="1"/>
          </p:cNvPicPr>
          <p:nvPr>
            <p:ph type="pic" sz="quarter" idx="10"/>
          </p:nvPr>
        </p:nvPicPr>
        <p:blipFill>
          <a:blip r:embed="rId2">
            <a:extLst>
              <a:ext uri="{837473B0-CC2E-450A-ABE3-18F120FF3D39}">
                <a1611:picAttrSrcUrl xmlns:a1611="http://schemas.microsoft.com/office/drawing/2016/11/main" r:id="rId3"/>
              </a:ext>
            </a:extLst>
          </a:blip>
          <a:srcRect/>
          <a:stretch/>
        </p:blipFill>
        <p:spPr/>
      </p:pic>
      <p:sp>
        <p:nvSpPr>
          <p:cNvPr id="5" name="Rectangle 4">
            <a:extLst>
              <a:ext uri="{FF2B5EF4-FFF2-40B4-BE49-F238E27FC236}">
                <a16:creationId xmlns:a16="http://schemas.microsoft.com/office/drawing/2014/main" id="{4A8DA736-1B14-44EA-15BB-1B7FDD75C653}"/>
              </a:ext>
            </a:extLst>
          </p:cNvPr>
          <p:cNvSpPr/>
          <p:nvPr/>
        </p:nvSpPr>
        <p:spPr>
          <a:xfrm>
            <a:off x="5360934" y="6120435"/>
            <a:ext cx="1713053"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6328462" y="2421045"/>
            <a:ext cx="5669740" cy="4097229"/>
          </a:xfrm>
        </p:spPr>
        <p:txBody>
          <a:bodyPr/>
          <a:lstStyle/>
          <a:p>
            <a:r>
              <a:rPr lang="en-GB" sz="1600" dirty="0"/>
              <a:t>Attend and contribute to progress meetings. (All)</a:t>
            </a:r>
          </a:p>
          <a:p>
            <a:r>
              <a:rPr lang="en-GB" sz="1600" dirty="0"/>
              <a:t>Develop Village comms</a:t>
            </a:r>
          </a:p>
          <a:p>
            <a:pPr lvl="1"/>
            <a:r>
              <a:rPr lang="en-GB" sz="1400" dirty="0"/>
              <a:t>Village website, google groups, Facebook</a:t>
            </a:r>
          </a:p>
          <a:p>
            <a:pPr lvl="1"/>
            <a:r>
              <a:rPr lang="en-GB" sz="1400" dirty="0"/>
              <a:t>Drop in sessions </a:t>
            </a:r>
          </a:p>
          <a:p>
            <a:pPr lvl="1"/>
            <a:r>
              <a:rPr lang="en-GB" sz="1400" dirty="0"/>
              <a:t>Posters/leaflets</a:t>
            </a:r>
          </a:p>
          <a:p>
            <a:r>
              <a:rPr lang="en-GB" sz="1600" dirty="0"/>
              <a:t>Organise community days</a:t>
            </a:r>
          </a:p>
          <a:p>
            <a:pPr lvl="1"/>
            <a:r>
              <a:rPr lang="en-GB" sz="1400" dirty="0"/>
              <a:t>Physical help to implement the new space. Installing equipment, setting up the area, planting etc</a:t>
            </a:r>
          </a:p>
          <a:p>
            <a:pPr lvl="1"/>
            <a:r>
              <a:rPr lang="en-GB" sz="1400" dirty="0"/>
              <a:t>Grand opening (refreshments, talks) </a:t>
            </a:r>
          </a:p>
          <a:p>
            <a:pPr lvl="1"/>
            <a:r>
              <a:rPr lang="en-GB" sz="1400" dirty="0"/>
              <a:t>Maintenance</a:t>
            </a:r>
          </a:p>
          <a:p>
            <a:pPr lvl="1"/>
            <a:r>
              <a:rPr lang="en-GB" sz="1400" dirty="0"/>
              <a:t>Talks and Demonstrations</a:t>
            </a:r>
          </a:p>
          <a:p>
            <a:pPr lvl="1"/>
            <a:r>
              <a:rPr lang="en-GB" sz="1400" dirty="0"/>
              <a:t>Refreshments and harvest days? All ages. </a:t>
            </a:r>
            <a:endParaRPr lang="en-GB" dirty="0"/>
          </a:p>
          <a:p>
            <a:r>
              <a:rPr lang="en-GB" sz="1600" dirty="0"/>
              <a:t>Provide regular reports to Parish Council and Essex Grant. </a:t>
            </a:r>
          </a:p>
          <a:p>
            <a:r>
              <a:rPr lang="en-GB" sz="1600" dirty="0"/>
              <a:t>Ongoing maintenance (</a:t>
            </a:r>
            <a:r>
              <a:rPr lang="en-GB" sz="1600" dirty="0" err="1"/>
              <a:t>inc</a:t>
            </a:r>
            <a:r>
              <a:rPr lang="en-GB" sz="1600" dirty="0"/>
              <a:t> removing waste, weeding, watering, harvesting)– form a Hammond Garden Committee. </a:t>
            </a:r>
          </a:p>
        </p:txBody>
      </p:sp>
    </p:spTree>
    <p:extLst>
      <p:ext uri="{BB962C8B-B14F-4D97-AF65-F5344CB8AC3E}">
        <p14:creationId xmlns:p14="http://schemas.microsoft.com/office/powerpoint/2010/main" val="19945771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B3EEC6-22DA-31A2-33A3-E8F78F14D2F2}"/>
              </a:ext>
            </a:extLst>
          </p:cNvPr>
          <p:cNvSpPr>
            <a:spLocks noGrp="1"/>
          </p:cNvSpPr>
          <p:nvPr>
            <p:ph type="title"/>
          </p:nvPr>
        </p:nvSpPr>
        <p:spPr/>
        <p:txBody>
          <a:bodyPr/>
          <a:lstStyle/>
          <a:p>
            <a:r>
              <a:rPr lang="en-GB" dirty="0"/>
              <a:t>Community Engagement Activities </a:t>
            </a:r>
          </a:p>
        </p:txBody>
      </p:sp>
      <p:sp>
        <p:nvSpPr>
          <p:cNvPr id="3" name="Slide Number Placeholder 2">
            <a:extLst>
              <a:ext uri="{FF2B5EF4-FFF2-40B4-BE49-F238E27FC236}">
                <a16:creationId xmlns:a16="http://schemas.microsoft.com/office/drawing/2014/main" id="{B696648F-CDEC-C7BD-FD4B-8ACDBF2FF344}"/>
              </a:ext>
            </a:extLst>
          </p:cNvPr>
          <p:cNvSpPr>
            <a:spLocks noGrp="1"/>
          </p:cNvSpPr>
          <p:nvPr>
            <p:ph type="sldNum" sz="quarter" idx="11"/>
          </p:nvPr>
        </p:nvSpPr>
        <p:spPr/>
        <p:txBody>
          <a:bodyPr/>
          <a:lstStyle/>
          <a:p>
            <a:fld id="{19B51A1E-902D-48AF-9020-955120F399B6}" type="slidenum">
              <a:rPr lang="en-US" noProof="0" smtClean="0"/>
              <a:pPr/>
              <a:t>8</a:t>
            </a:fld>
            <a:endParaRPr lang="en-US" noProof="0" dirty="0"/>
          </a:p>
        </p:txBody>
      </p:sp>
      <p:sp>
        <p:nvSpPr>
          <p:cNvPr id="4" name="Rectangle 3">
            <a:extLst>
              <a:ext uri="{FF2B5EF4-FFF2-40B4-BE49-F238E27FC236}">
                <a16:creationId xmlns:a16="http://schemas.microsoft.com/office/drawing/2014/main" id="{0331C000-0E13-DA81-20F8-5FC607E6CB64}"/>
              </a:ext>
            </a:extLst>
          </p:cNvPr>
          <p:cNvSpPr/>
          <p:nvPr/>
        </p:nvSpPr>
        <p:spPr>
          <a:xfrm>
            <a:off x="5360934" y="6120435"/>
            <a:ext cx="1713053"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5" name="Diagram 4">
            <a:extLst>
              <a:ext uri="{FF2B5EF4-FFF2-40B4-BE49-F238E27FC236}">
                <a16:creationId xmlns:a16="http://schemas.microsoft.com/office/drawing/2014/main" id="{8DC6A4BF-3C3E-A750-A47E-D6F55627343C}"/>
              </a:ext>
            </a:extLst>
          </p:cNvPr>
          <p:cNvGraphicFramePr/>
          <p:nvPr>
            <p:extLst>
              <p:ext uri="{D42A27DB-BD31-4B8C-83A1-F6EECF244321}">
                <p14:modId xmlns:p14="http://schemas.microsoft.com/office/powerpoint/2010/main" val="269368817"/>
              </p:ext>
            </p:extLst>
          </p:nvPr>
        </p:nvGraphicFramePr>
        <p:xfrm>
          <a:off x="1022555" y="1318649"/>
          <a:ext cx="9383252" cy="54028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9427772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dirty="0"/>
              <a:t>Things to Consider</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432001" y="1364789"/>
            <a:ext cx="5472000" cy="5269275"/>
          </a:xfrm>
        </p:spPr>
        <p:txBody>
          <a:bodyPr/>
          <a:lstStyle/>
          <a:p>
            <a:r>
              <a:rPr lang="en-US" dirty="0"/>
              <a:t>The Parish Council can be responsible for the maintenance of the trees and bushes that already exist in the space but maintenance of whatever gets added is the responsibility of the Hammond Garden Committee and local resident. </a:t>
            </a:r>
          </a:p>
          <a:p>
            <a:r>
              <a:rPr lang="en-US" dirty="0"/>
              <a:t>There is potential for the Parish Council to agree to space for bins, but this would need to be limited to an agreed number, from agreed houses, and to be sympathetically covered at the cost of the residents. This is not a forever commitment.  </a:t>
            </a:r>
          </a:p>
          <a:p>
            <a:r>
              <a:rPr lang="en-US" dirty="0"/>
              <a:t>There are currently two sink holes. These needs to be factored into plans. </a:t>
            </a:r>
          </a:p>
          <a:p>
            <a:r>
              <a:rPr lang="en-US" dirty="0"/>
              <a:t>Shelter, should we plan to have a sheltered/shaded area? </a:t>
            </a:r>
          </a:p>
          <a:p>
            <a:r>
              <a:rPr lang="en-US"/>
              <a:t>Need </a:t>
            </a:r>
            <a:r>
              <a:rPr lang="en-US" dirty="0"/>
              <a:t>to invoice £50o by end of March. £50 spent. </a:t>
            </a:r>
          </a:p>
          <a:p>
            <a:r>
              <a:rPr lang="en-US" dirty="0"/>
              <a:t>If it becomes and area of concern, then the Parish Council will need to act accordingly. </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9</a:t>
            </a:fld>
            <a:endParaRPr lang="en-US" dirty="0"/>
          </a:p>
        </p:txBody>
      </p:sp>
      <p:pic>
        <p:nvPicPr>
          <p:cNvPr id="10" name="Picture Placeholder 9">
            <a:extLst>
              <a:ext uri="{FF2B5EF4-FFF2-40B4-BE49-F238E27FC236}">
                <a16:creationId xmlns:a16="http://schemas.microsoft.com/office/drawing/2014/main" id="{EB8894DA-5A0F-45C1-B4BE-7D1EA8A943C4}"/>
              </a:ext>
            </a:extLst>
          </p:cNvPr>
          <p:cNvPicPr>
            <a:picLocks noGrp="1" noChangeAspect="1"/>
          </p:cNvPicPr>
          <p:nvPr>
            <p:ph type="pic" sz="quarter" idx="10"/>
          </p:nvPr>
        </p:nvPicPr>
        <p:blipFill>
          <a:blip r:embed="rId2">
            <a:extLst>
              <a:ext uri="{837473B0-CC2E-450A-ABE3-18F120FF3D39}">
                <a1611:picAttrSrcUrl xmlns:a1611="http://schemas.microsoft.com/office/drawing/2016/11/main" r:id="rId3"/>
              </a:ext>
            </a:extLst>
          </a:blip>
          <a:srcRect/>
          <a:stretch/>
        </p:blipFill>
        <p:spPr/>
      </p:pic>
      <p:sp>
        <p:nvSpPr>
          <p:cNvPr id="5" name="Rectangle 4">
            <a:extLst>
              <a:ext uri="{FF2B5EF4-FFF2-40B4-BE49-F238E27FC236}">
                <a16:creationId xmlns:a16="http://schemas.microsoft.com/office/drawing/2014/main" id="{2CEB123A-F68A-718A-A2EA-CCBE5257A750}"/>
              </a:ext>
            </a:extLst>
          </p:cNvPr>
          <p:cNvSpPr/>
          <p:nvPr/>
        </p:nvSpPr>
        <p:spPr>
          <a:xfrm>
            <a:off x="5360934" y="6120435"/>
            <a:ext cx="1713053" cy="7026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329746698"/>
      </p:ext>
    </p:extLst>
  </p:cSld>
  <p:clrMapOvr>
    <a:masterClrMapping/>
  </p:clrMapOvr>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Props1.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7B38E9C-53F4-45B7-BB77-8539BB7040F8}">
  <ds:schemaRefs>
    <ds:schemaRef ds:uri="http://schemas.microsoft.com/sharepoint/v3/contenttype/forms"/>
  </ds:schemaRefs>
</ds:datastoreItem>
</file>

<file path=customXml/itemProps3.xml><?xml version="1.0" encoding="utf-8"?>
<ds:datastoreItem xmlns:ds="http://schemas.openxmlformats.org/officeDocument/2006/customXml" ds:itemID="{0E111B19-7283-4751-B1F8-E7CC95678A87}">
  <ds:schemaRefs>
    <ds:schemaRef ds:uri="16c05727-aa75-4e4a-9b5f-8a80a1165891"/>
    <ds:schemaRef ds:uri="http://purl.org/dc/terms/"/>
    <ds:schemaRef ds:uri="http://schemas.microsoft.com/office/2006/metadata/properties"/>
    <ds:schemaRef ds:uri="http://schemas.microsoft.com/office/infopath/2007/PartnerControls"/>
    <ds:schemaRef ds:uri="http://purl.org/dc/dcmitype/"/>
    <ds:schemaRef ds:uri="http://www.w3.org/XML/1998/namespace"/>
    <ds:schemaRef ds:uri="http://schemas.microsoft.com/office/2006/documentManagement/types"/>
    <ds:schemaRef ds:uri="http://schemas.openxmlformats.org/package/2006/metadata/core-properties"/>
    <ds:schemaRef ds:uri="71af3243-3dd4-4a8d-8c0d-dd76da1f02a5"/>
    <ds:schemaRef ds:uri="http://purl.org/dc/elements/1.1/"/>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6731</TotalTime>
  <Words>1030</Words>
  <Application>Microsoft Office PowerPoint</Application>
  <PresentationFormat>Widescreen</PresentationFormat>
  <Paragraphs>117</Paragraphs>
  <Slides>10</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10</vt:i4>
      </vt:variant>
    </vt:vector>
  </HeadingPairs>
  <TitlesOfParts>
    <vt:vector size="16" baseType="lpstr">
      <vt:lpstr>Arial</vt:lpstr>
      <vt:lpstr>Calibri</vt:lpstr>
      <vt:lpstr>Corbel</vt:lpstr>
      <vt:lpstr>Garamond</vt:lpstr>
      <vt:lpstr>Times New Roman</vt:lpstr>
      <vt:lpstr>Office Theme</vt:lpstr>
      <vt:lpstr>      Hammond Garden</vt:lpstr>
      <vt:lpstr>Overview – As is</vt:lpstr>
      <vt:lpstr>Our Vision</vt:lpstr>
      <vt:lpstr>How will we achieve this? Initial Thoughts</vt:lpstr>
      <vt:lpstr> </vt:lpstr>
      <vt:lpstr>High Level Plan and Activities </vt:lpstr>
      <vt:lpstr>Role of the Hammond Gardens Working Group</vt:lpstr>
      <vt:lpstr>Community Engagement Activities </vt:lpstr>
      <vt:lpstr>Things to Consider</vt:lpstr>
      <vt:lpstr>Post Meeting Notes: Next Steps and Actions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Hammond Gardens</dc:title>
  <dc:creator>Rachel Thackray</dc:creator>
  <cp:lastModifiedBy>Rachel Thackray</cp:lastModifiedBy>
  <cp:revision>38</cp:revision>
  <cp:lastPrinted>2023-02-13T21:31:58Z</cp:lastPrinted>
  <dcterms:created xsi:type="dcterms:W3CDTF">2023-01-24T15:09:41Z</dcterms:created>
  <dcterms:modified xsi:type="dcterms:W3CDTF">2023-04-12T15:08:21Z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